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charts/chart6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charts/chart4.xml" ContentType="application/vnd.openxmlformats-officedocument.drawingml.chart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85" r:id="rId22"/>
    <p:sldId id="273" r:id="rId23"/>
    <p:sldId id="274" r:id="rId24"/>
    <p:sldId id="281" r:id="rId25"/>
    <p:sldId id="278" r:id="rId26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:p15="http://schemas.microsoft.com/office/powerpoint/2012/main" xmlns="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:p15="http://schemas.microsoft.com/office/powerpoint/2012/main" xmlns="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027" autoAdjust="0"/>
    <p:restoredTop sz="89250" autoAdjust="0"/>
  </p:normalViewPr>
  <p:slideViewPr>
    <p:cSldViewPr>
      <p:cViewPr varScale="1">
        <p:scale>
          <a:sx n="65" d="100"/>
          <a:sy n="65" d="100"/>
        </p:scale>
        <p:origin x="-143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My%20Documents\Pomocni%20dokument%20202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Local%20Settings\Temp\Temporary%20Directory%201%20for%20OPSTINA%20Gradjanski%20vodic%20kroza%20odluku%20o%20budzetu.zip\OPSTINA%20Gradjanski%20vodic%20kroza%20odluku%20o%20budzetu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My%20Documents\Pomocni%20dokument%20202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My%20Documents\Pomocni%20dokument%20202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Local%20Settings\Temp\Temporary%20Directory%201%20for%20OPSTINA%20Gradjanski%20vodic%20kroza%20odluku%20o%20budzetu.zip\OPSTINA%20Gradjanski%20vodic%20kroza%20odluku%20o%20budzetu\Prilog%202%20-%20Pomocni%20dokument%20za%20tabele%20i%20grafik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My%20Documents\Pomocni%20dokument%20202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Local%20Settings\Temp\Temporary%20Directory%201%20for%20OPSTINA%20Gradjanski%20vodic%20kroza%20odluku%20o%20budzetu.zip\OPSTINA%20Gradjanski%20vodic%20kroza%20odluku%20o%20budzetu\Prilog%202%20-%20Pomocni%20dokument%20za%20tabele%20i%20grafik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My%20Documents\Pomocni%20dokument%20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x-none" b="1"/>
              <a:t>Структура прихода и примања</a:t>
            </a:r>
            <a:endParaRPr lang="en-US" b="1" dirty="0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932"/>
          <c:y val="0.33374488188976476"/>
          <c:w val="0.62846713498254947"/>
          <c:h val="0.55553768720086449"/>
        </c:manualLayout>
      </c:layout>
      <c:pie3DChart>
        <c:varyColors val="1"/>
        <c:ser>
          <c:idx val="1"/>
          <c:order val="1"/>
          <c:cat>
            <c:multiLvlStrRef>
              <c:f>'[Prilog 2 - Pomocni dokument za tabele i grafike.xlsx]Prihodi i primanja'!$C$6:$C$11</c:f>
            </c:multiLvlStrRef>
          </c:cat>
          <c:val>
            <c:numRef>
              <c:f>'[Prilog 2 - Pomocni dokument za tabele i grafike.xlsx]Prihodi i primanja'!$D$6:$D$11</c:f>
            </c:numRef>
          </c:val>
        </c:ser>
        <c:ser>
          <c:idx val="2"/>
          <c:order val="2"/>
          <c:cat>
            <c:multiLvlStrRef>
              <c:f>'[Pomocni dokument 2021.xlsx]Prihodi i primanja'!$C$6:$C$11</c:f>
            </c:multiLvlStrRef>
          </c:cat>
          <c:val>
            <c:numRef>
              <c:f>'[Pomocni dokument 2021.xlsx]Prihodi i primanja'!$D$6:$D$11</c:f>
            </c:numRef>
          </c:val>
        </c:ser>
        <c:ser>
          <c:idx val="3"/>
          <c:order val="3"/>
          <c:cat>
            <c:multiLvlStrRef>
              <c:f>'[Pomocni dokument 2021.xlsx]Prihodi i primanja'!$C$6:$C$11</c:f>
            </c:multiLvlStrRef>
          </c:cat>
          <c:val>
            <c:numRef>
              <c:f>'[Pomocni dokument 2021.xlsx]Prihodi i primanja'!$D$6:$D$11</c:f>
            </c:numRef>
          </c:val>
        </c:ser>
        <c:ser>
          <c:idx val="4"/>
          <c:order val="4"/>
          <c:cat>
            <c:multiLvlStrRef>
              <c:f>'[Pomocni dokument 2021.xlsx]Prihodi i primanja'!$C$6:$C$11</c:f>
            </c:multiLvlStrRef>
          </c:cat>
          <c:val>
            <c:numRef>
              <c:f>'[Pomocni dokument 2021.xlsx]Prihodi i primanja'!$D$6:$D$11</c:f>
            </c:numRef>
          </c:val>
        </c:ser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86-4DB2-BB9D-FEC6D903DEFD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E86-4DB2-BB9D-FEC6D903DEFD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86-4DB2-BB9D-FEC6D903DEFD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E86-4DB2-BB9D-FEC6D903DEFD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E86-4DB2-BB9D-FEC6D903DEFD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86-4DB2-BB9D-FEC6D903DEFD}"/>
              </c:ext>
            </c:extLst>
          </c:dPt>
          <c:dLbls>
            <c:dLbl>
              <c:idx val="0"/>
              <c:layout>
                <c:manualLayout>
                  <c:x val="-0.16290391708352359"/>
                  <c:y val="-4.6316604363848574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86-4DB2-BB9D-FEC6D903DEFD}"/>
                </c:ext>
              </c:extLst>
            </c:dLbl>
            <c:dLbl>
              <c:idx val="2"/>
              <c:layout>
                <c:manualLayout>
                  <c:x val="-4.1916641607917846E-2"/>
                  <c:y val="1.936373034727708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86-4DB2-BB9D-FEC6D903DEFD}"/>
                </c:ext>
              </c:extLst>
            </c:dLbl>
            <c:dLbl>
              <c:idx val="3"/>
              <c:layout>
                <c:manualLayout>
                  <c:x val="-0.12295327903388675"/>
                  <c:y val="-5.9334552877859964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1.3833866447230662E-2"/>
                  <c:y val="-5.9314403881333182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86-4DB2-BB9D-FEC6D903DEFD}"/>
                </c:ext>
              </c:extLst>
            </c:dLbl>
            <c:dLbl>
              <c:idx val="5"/>
              <c:layout>
                <c:manualLayout>
                  <c:x val="0.16711803116590102"/>
                  <c:y val="-6.322033988175720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86-4DB2-BB9D-FEC6D903DEFD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'[Pomocni dokument 2021.xlsx]Prihodi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продаје финансијске имовине</c:v>
                </c:pt>
                <c:pt idx="5">
                  <c:v>пренета средства из претходне године</c:v>
                </c:pt>
              </c:strCache>
            </c:strRef>
          </c:cat>
          <c:val>
            <c:numRef>
              <c:f>'[Pomocni dokument 2021.xlsx]Prihodi i primanja'!$D$6:$D$11</c:f>
              <c:numCache>
                <c:formatCode>#,##0</c:formatCode>
                <c:ptCount val="6"/>
                <c:pt idx="0">
                  <c:v>273820000</c:v>
                </c:pt>
                <c:pt idx="1">
                  <c:v>170929068</c:v>
                </c:pt>
                <c:pt idx="2">
                  <c:v>76650932</c:v>
                </c:pt>
                <c:pt idx="3">
                  <c:v>2000000</c:v>
                </c:pt>
                <c:pt idx="4">
                  <c:v>0</c:v>
                </c:pt>
                <c:pt idx="5">
                  <c:v>5000000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86-4DB2-BB9D-FEC6D903DEFD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x-none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468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87-400C-AE0C-D299E08B2FF7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87-400C-AE0C-D299E08B2FF7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87-400C-AE0C-D299E08B2FF7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87-400C-AE0C-D299E08B2FF7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87-400C-AE0C-D299E08B2FF7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87-400C-AE0C-D299E08B2FF7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187-400C-AE0C-D299E08B2FF7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9187-400C-AE0C-D299E08B2FF7}"/>
              </c:ext>
            </c:extLst>
          </c:dPt>
          <c:dLbls>
            <c:dLbl>
              <c:idx val="0"/>
              <c:layout>
                <c:manualLayout>
                  <c:x val="0.1088854648176681"/>
                  <c:y val="-8.470588235294135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87-400C-AE0C-D299E08B2FF7}"/>
                </c:ext>
              </c:extLst>
            </c:dLbl>
            <c:dLbl>
              <c:idx val="1"/>
              <c:layout>
                <c:manualLayout>
                  <c:x val="3.6979969183359086E-2"/>
                  <c:y val="0.13803921568627475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87-400C-AE0C-D299E08B2FF7}"/>
                </c:ext>
              </c:extLst>
            </c:dLbl>
            <c:dLbl>
              <c:idx val="2"/>
              <c:layout>
                <c:manualLayout>
                  <c:x val="-8.4232152028762206E-2"/>
                  <c:y val="2.509803921568627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87-400C-AE0C-D299E08B2FF7}"/>
                </c:ext>
              </c:extLst>
            </c:dLbl>
            <c:dLbl>
              <c:idx val="3"/>
              <c:layout>
                <c:manualLayout>
                  <c:x val="-8.6286594761171009E-2"/>
                  <c:y val="3.764705882352950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87-400C-AE0C-D299E08B2FF7}"/>
                </c:ext>
              </c:extLst>
            </c:dLbl>
            <c:dLbl>
              <c:idx val="4"/>
              <c:layout>
                <c:manualLayout>
                  <c:x val="-4.3143297380585505E-2"/>
                  <c:y val="-3.764705882352950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87-400C-AE0C-D299E08B2FF7}"/>
                </c:ext>
              </c:extLst>
            </c:dLbl>
            <c:dLbl>
              <c:idx val="5"/>
              <c:layout>
                <c:manualLayout>
                  <c:x val="-7.3959938366718034E-2"/>
                  <c:y val="-0.1286274509803922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87-400C-AE0C-D299E08B2FF7}"/>
                </c:ext>
              </c:extLst>
            </c:dLbl>
            <c:dLbl>
              <c:idx val="6"/>
              <c:layout>
                <c:manualLayout>
                  <c:x val="-6.1633281972265034E-3"/>
                  <c:y val="-0.1286274509803922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187-400C-AE0C-D299E08B2FF7}"/>
                </c:ext>
              </c:extLst>
            </c:dLbl>
            <c:dLbl>
              <c:idx val="7"/>
              <c:layout>
                <c:manualLayout>
                  <c:x val="7.6014381099126976E-2"/>
                  <c:y val="-0.109803921568627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187-400C-AE0C-D299E08B2FF7}"/>
                </c:ext>
              </c:extLst>
            </c:dLbl>
            <c:dLbl>
              <c:idx val="9"/>
              <c:layout>
                <c:manualLayout>
                  <c:x val="0.15613764766307139"/>
                  <c:y val="5.0196078431372554E-2"/>
                </c:manualLayout>
              </c:layout>
              <c:dLblPos val="outEnd"/>
              <c:showCatName val="1"/>
              <c:showPercent val="1"/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izdaci'!$C$6:$C$15</c:f>
              <c:strCache>
                <c:ptCount val="10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  <c:pt idx="8">
                  <c:v>отплата главнице</c:v>
                </c:pt>
                <c:pt idx="9">
                  <c:v>отплата камата</c:v>
                </c:pt>
              </c:strCache>
            </c:strRef>
          </c:cat>
          <c:val>
            <c:numRef>
              <c:f>'Rashodi i izdaci'!$D$6:$D$15</c:f>
              <c:numCache>
                <c:formatCode>General</c:formatCode>
                <c:ptCount val="10"/>
                <c:pt idx="0">
                  <c:v>85393342</c:v>
                </c:pt>
                <c:pt idx="1">
                  <c:v>141795411</c:v>
                </c:pt>
                <c:pt idx="2">
                  <c:v>10000000</c:v>
                </c:pt>
                <c:pt idx="3">
                  <c:v>70019748</c:v>
                </c:pt>
                <c:pt idx="4">
                  <c:v>21326000</c:v>
                </c:pt>
                <c:pt idx="5">
                  <c:v>25070472</c:v>
                </c:pt>
                <c:pt idx="6">
                  <c:v>172425405</c:v>
                </c:pt>
                <c:pt idx="7">
                  <c:v>4000000</c:v>
                </c:pt>
                <c:pt idx="8">
                  <c:v>13850000</c:v>
                </c:pt>
                <c:pt idx="9">
                  <c:v>1050000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187-400C-AE0C-D299E08B2FF7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x-none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932"/>
          <c:y val="0.33374488188976476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86-4DB2-BB9D-FEC6D903DEFD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E86-4DB2-BB9D-FEC6D903DEFD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86-4DB2-BB9D-FEC6D903DEFD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E86-4DB2-BB9D-FEC6D903DEFD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E86-4DB2-BB9D-FEC6D903DEFD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86-4DB2-BB9D-FEC6D903DEFD}"/>
              </c:ext>
            </c:extLst>
          </c:dPt>
          <c:dLbls>
            <c:dLbl>
              <c:idx val="0"/>
              <c:layout>
                <c:manualLayout>
                  <c:x val="-0.16290391708352353"/>
                  <c:y val="-4.631660436384855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86-4DB2-BB9D-FEC6D903DEFD}"/>
                </c:ext>
              </c:extLst>
            </c:dLbl>
            <c:dLbl>
              <c:idx val="2"/>
              <c:layout>
                <c:manualLayout>
                  <c:x val="-4.1916641607917832E-2"/>
                  <c:y val="1.9363730347277092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86-4DB2-BB9D-FEC6D903DEFD}"/>
                </c:ext>
              </c:extLst>
            </c:dLbl>
            <c:dLbl>
              <c:idx val="3"/>
              <c:layout>
                <c:manualLayout>
                  <c:x val="-0.12295327903388675"/>
                  <c:y val="-5.9334552877859964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1.3833866447230662E-2"/>
                  <c:y val="-5.931440388133316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86-4DB2-BB9D-FEC6D903DEFD}"/>
                </c:ext>
              </c:extLst>
            </c:dLbl>
            <c:dLbl>
              <c:idx val="5"/>
              <c:layout>
                <c:manualLayout>
                  <c:x val="0.16711803116590096"/>
                  <c:y val="-6.322033988175720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86-4DB2-BB9D-FEC6D903DEFD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продаје финансијске имовине</c:v>
                </c:pt>
                <c:pt idx="5">
                  <c:v>пренета средства из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#,##0</c:formatCode>
                <c:ptCount val="6"/>
                <c:pt idx="0">
                  <c:v>273820000</c:v>
                </c:pt>
                <c:pt idx="1">
                  <c:v>170929068</c:v>
                </c:pt>
                <c:pt idx="2">
                  <c:v>76650932</c:v>
                </c:pt>
                <c:pt idx="3">
                  <c:v>2000000</c:v>
                </c:pt>
                <c:pt idx="4">
                  <c:v>0</c:v>
                </c:pt>
                <c:pt idx="5">
                  <c:v>5000000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86-4DB2-BB9D-FEC6D903DEFD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x-none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53"/>
          <c:h val="0.47396905974988457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87-400C-AE0C-D299E08B2FF7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87-400C-AE0C-D299E08B2FF7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87-400C-AE0C-D299E08B2FF7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87-400C-AE0C-D299E08B2FF7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87-400C-AE0C-D299E08B2FF7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87-400C-AE0C-D299E08B2FF7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187-400C-AE0C-D299E08B2FF7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9187-400C-AE0C-D299E08B2FF7}"/>
              </c:ext>
            </c:extLst>
          </c:dPt>
          <c:dLbls>
            <c:dLbl>
              <c:idx val="0"/>
              <c:layout>
                <c:manualLayout>
                  <c:x val="3.2871083718541395E-2"/>
                  <c:y val="1.5686274509803921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87-400C-AE0C-D299E08B2FF7}"/>
                </c:ext>
              </c:extLst>
            </c:dLbl>
            <c:dLbl>
              <c:idx val="1"/>
              <c:layout>
                <c:manualLayout>
                  <c:x val="6.1633281972265034E-3"/>
                  <c:y val="-7.215686274509806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87-400C-AE0C-D299E08B2FF7}"/>
                </c:ext>
              </c:extLst>
            </c:dLbl>
            <c:dLbl>
              <c:idx val="2"/>
              <c:layout>
                <c:manualLayout>
                  <c:x val="2.0544427324088337E-2"/>
                  <c:y val="-4.705882352941180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87-400C-AE0C-D299E08B2FF7}"/>
                </c:ext>
              </c:extLst>
            </c:dLbl>
            <c:dLbl>
              <c:idx val="3"/>
              <c:layout>
                <c:manualLayout>
                  <c:x val="-8.6286594761171009E-2"/>
                  <c:y val="3.7647058823529485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87-400C-AE0C-D299E08B2FF7}"/>
                </c:ext>
              </c:extLst>
            </c:dLbl>
            <c:dLbl>
              <c:idx val="4"/>
              <c:layout>
                <c:manualLayout>
                  <c:x val="-4.3143297380585505E-2"/>
                  <c:y val="-3.7647058823529485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87-400C-AE0C-D299E08B2FF7}"/>
                </c:ext>
              </c:extLst>
            </c:dLbl>
            <c:dLbl>
              <c:idx val="5"/>
              <c:layout>
                <c:manualLayout>
                  <c:x val="-7.1905495634309188E-2"/>
                  <c:y val="-5.6470588235294085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87-400C-AE0C-D299E08B2FF7}"/>
                </c:ext>
              </c:extLst>
            </c:dLbl>
            <c:dLbl>
              <c:idx val="6"/>
              <c:layout>
                <c:manualLayout>
                  <c:x val="-4.108885464817668E-2"/>
                  <c:y val="-0.12549019607843151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187-400C-AE0C-D299E08B2FF7}"/>
                </c:ext>
              </c:extLst>
            </c:dLbl>
            <c:dLbl>
              <c:idx val="7"/>
              <c:layout>
                <c:manualLayout>
                  <c:x val="-8.4232152028762206E-2"/>
                  <c:y val="-1.254901960784314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187-400C-AE0C-D299E08B2FF7}"/>
                </c:ext>
              </c:extLst>
            </c:dLbl>
            <c:dLbl>
              <c:idx val="9"/>
              <c:layout>
                <c:manualLayout>
                  <c:x val="0.13559322033898305"/>
                  <c:y val="-8.470588235294127E-2"/>
                </c:manualLayout>
              </c:layout>
              <c:dLblPos val="outEnd"/>
              <c:showCatName val="1"/>
              <c:showPercent val="1"/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izdaci'!$C$6:$C$15</c:f>
              <c:strCache>
                <c:ptCount val="10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отплата камата и пратећи трошкови задуживања</c:v>
                </c:pt>
                <c:pt idx="3">
                  <c:v>субвенције</c:v>
                </c:pt>
                <c:pt idx="4">
                  <c:v>дотације и трансфери</c:v>
                </c:pt>
                <c:pt idx="5">
                  <c:v>социјална помоћ</c:v>
                </c:pt>
                <c:pt idx="6">
                  <c:v>остали расходи</c:v>
                </c:pt>
                <c:pt idx="7">
                  <c:v>капитални издаци</c:v>
                </c:pt>
                <c:pt idx="8">
                  <c:v>средства резерве </c:v>
                </c:pt>
                <c:pt idx="9">
                  <c:v>отплата главнице</c:v>
                </c:pt>
              </c:strCache>
            </c:strRef>
          </c:cat>
          <c:val>
            <c:numRef>
              <c:f>'Rashodi i izdaci'!$D$6:$D$15</c:f>
              <c:numCache>
                <c:formatCode>General</c:formatCode>
                <c:ptCount val="10"/>
                <c:pt idx="0">
                  <c:v>89895840</c:v>
                </c:pt>
                <c:pt idx="1">
                  <c:v>153870500</c:v>
                </c:pt>
                <c:pt idx="2">
                  <c:v>420000</c:v>
                </c:pt>
                <c:pt idx="3">
                  <c:v>10600000</c:v>
                </c:pt>
                <c:pt idx="4">
                  <c:v>73729785</c:v>
                </c:pt>
                <c:pt idx="5">
                  <c:v>18203215</c:v>
                </c:pt>
                <c:pt idx="6">
                  <c:v>27475680</c:v>
                </c:pt>
                <c:pt idx="7">
                  <c:v>136504980</c:v>
                </c:pt>
                <c:pt idx="8">
                  <c:v>4500000</c:v>
                </c:pt>
                <c:pt idx="9">
                  <c:v>13200000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187-400C-AE0C-D299E08B2FF7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94"/>
          <c:y val="0.3758994708994719"/>
          <c:w val="0.40236148955495088"/>
          <c:h val="0.36484126984127041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4-4F2A-A42B-3DE2BD54C6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4-4F2A-A42B-3DE2BD54C6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4-4F2A-A42B-3DE2BD54C6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4-4F2A-A42B-3DE2BD54C6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4-4F2A-A42B-3DE2BD54C6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984-4F2A-A42B-3DE2BD54C65C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984-4F2A-A42B-3DE2BD54C65C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984-4F2A-A42B-3DE2BD54C65C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5984-4F2A-A42B-3DE2BD54C65C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5984-4F2A-A42B-3DE2BD54C65C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5984-4F2A-A42B-3DE2BD54C65C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5984-4F2A-A42B-3DE2BD54C65C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5984-4F2A-A42B-3DE2BD54C65C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984-4F2A-A42B-3DE2BD54C65C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5984-4F2A-A42B-3DE2BD54C65C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984-4F2A-A42B-3DE2BD54C65C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5984-4F2A-A42B-3DE2BD54C65C}"/>
              </c:ext>
            </c:extLst>
          </c:dPt>
          <c:dLbls>
            <c:dLbl>
              <c:idx val="0"/>
              <c:layout>
                <c:manualLayout>
                  <c:x val="-0.11088653683608976"/>
                  <c:y val="-0.1573674124067826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4-4F2A-A42B-3DE2BD54C65C}"/>
                </c:ext>
              </c:extLst>
            </c:dLbl>
            <c:dLbl>
              <c:idx val="1"/>
              <c:layout>
                <c:manualLayout>
                  <c:x val="0.12170753860127159"/>
                  <c:y val="-0.28835978835978915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84-4F2A-A42B-3DE2BD54C65C}"/>
                </c:ext>
              </c:extLst>
            </c:dLbl>
            <c:dLbl>
              <c:idx val="2"/>
              <c:layout>
                <c:manualLayout>
                  <c:x val="6.8157836202678054E-2"/>
                  <c:y val="-0.2354497354497356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84-4F2A-A42B-3DE2BD54C65C}"/>
                </c:ext>
              </c:extLst>
            </c:dLbl>
            <c:dLbl>
              <c:idx val="3"/>
              <c:layout>
                <c:manualLayout>
                  <c:x val="0.15622161671207993"/>
                  <c:y val="-6.878306878306877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84-4F2A-A42B-3DE2BD54C65C}"/>
                </c:ext>
              </c:extLst>
            </c:dLbl>
            <c:dLbl>
              <c:idx val="4"/>
              <c:layout>
                <c:manualLayout>
                  <c:x val="9.3800338990323931E-2"/>
                  <c:y val="4.553835264973899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4-4F2A-A42B-3DE2BD54C65C}"/>
                </c:ext>
              </c:extLst>
            </c:dLbl>
            <c:dLbl>
              <c:idx val="5"/>
              <c:layout>
                <c:manualLayout>
                  <c:x val="5.449591280653962E-3"/>
                  <c:y val="0.1116460723308463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84-4F2A-A42B-3DE2BD54C65C}"/>
                </c:ext>
              </c:extLst>
            </c:dLbl>
            <c:dLbl>
              <c:idx val="6"/>
              <c:layout>
                <c:manualLayout>
                  <c:x val="2.7247956403269834E-2"/>
                  <c:y val="0.1402115465903843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84-4F2A-A42B-3DE2BD54C65C}"/>
                </c:ext>
              </c:extLst>
            </c:dLbl>
            <c:dLbl>
              <c:idx val="7"/>
              <c:layout>
                <c:manualLayout>
                  <c:x val="-5.4495912806539638E-3"/>
                  <c:y val="0.1314262800483275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84-4F2A-A42B-3DE2BD54C65C}"/>
                </c:ext>
              </c:extLst>
            </c:dLbl>
            <c:dLbl>
              <c:idx val="8"/>
              <c:layout>
                <c:manualLayout>
                  <c:x val="-5.449591280653962E-3"/>
                  <c:y val="0.1869090801852021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984-4F2A-A42B-3DE2BD54C65C}"/>
                </c:ext>
              </c:extLst>
            </c:dLbl>
            <c:dLbl>
              <c:idx val="9"/>
              <c:layout>
                <c:manualLayout>
                  <c:x val="-0.16327147117509494"/>
                  <c:y val="0.1516557059581033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84-4F2A-A42B-3DE2BD54C65C}"/>
                </c:ext>
              </c:extLst>
            </c:dLbl>
            <c:dLbl>
              <c:idx val="10"/>
              <c:layout>
                <c:manualLayout>
                  <c:x val="-0.22524977293369663"/>
                  <c:y val="5.5555555555555462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84-4F2A-A42B-3DE2BD54C65C}"/>
                </c:ext>
              </c:extLst>
            </c:dLbl>
            <c:dLbl>
              <c:idx val="11"/>
              <c:layout>
                <c:manualLayout>
                  <c:x val="4.322489023943718E-2"/>
                  <c:y val="0.1682718826813316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984-4F2A-A42B-3DE2BD54C65C}"/>
                </c:ext>
              </c:extLst>
            </c:dLbl>
            <c:dLbl>
              <c:idx val="12"/>
              <c:layout>
                <c:manualLayout>
                  <c:x val="-0.16530426884650321"/>
                  <c:y val="-3.96825396825396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84-4F2A-A42B-3DE2BD54C65C}"/>
                </c:ext>
              </c:extLst>
            </c:dLbl>
            <c:dLbl>
              <c:idx val="13"/>
              <c:layout>
                <c:manualLayout>
                  <c:x val="-0.18126032159930491"/>
                  <c:y val="-8.201058201058200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984-4F2A-A42B-3DE2BD54C65C}"/>
                </c:ext>
              </c:extLst>
            </c:dLbl>
            <c:dLbl>
              <c:idx val="14"/>
              <c:layout>
                <c:manualLayout>
                  <c:x val="-0.25226320634301419"/>
                  <c:y val="-0.1375661375661378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984-4F2A-A42B-3DE2BD54C65C}"/>
                </c:ext>
              </c:extLst>
            </c:dLbl>
            <c:dLbl>
              <c:idx val="15"/>
              <c:layout>
                <c:manualLayout>
                  <c:x val="-0.26158038147138968"/>
                  <c:y val="-0.2119374404042194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984-4F2A-A42B-3DE2BD54C65C}"/>
                </c:ext>
              </c:extLst>
            </c:dLbl>
            <c:dLbl>
              <c:idx val="16"/>
              <c:layout>
                <c:manualLayout>
                  <c:x val="0.12897351727491804"/>
                  <c:y val="-0.11441053014440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84-4F2A-A42B-3DE2BD54C6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'[Prilog 2 - Pomocni dokument za tabele i grafike.xlsx]Programi'!$D$5:$D$21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'[Prilog 2 - Pomocni dokument za tabele i grafike.xlsx]Programi'!$E$5:$E$21</c:f>
              <c:numCache>
                <c:formatCode>General</c:formatCode>
                <c:ptCount val="17"/>
                <c:pt idx="0">
                  <c:v>6632000</c:v>
                </c:pt>
                <c:pt idx="1">
                  <c:v>132409905</c:v>
                </c:pt>
                <c:pt idx="2">
                  <c:v>2200000</c:v>
                </c:pt>
                <c:pt idx="3">
                  <c:v>220000</c:v>
                </c:pt>
                <c:pt idx="4">
                  <c:v>7950000</c:v>
                </c:pt>
                <c:pt idx="5">
                  <c:v>44010000</c:v>
                </c:pt>
                <c:pt idx="6">
                  <c:v>55767600</c:v>
                </c:pt>
                <c:pt idx="7">
                  <c:v>48518710</c:v>
                </c:pt>
                <c:pt idx="8">
                  <c:v>37250000</c:v>
                </c:pt>
                <c:pt idx="9">
                  <c:v>15610000</c:v>
                </c:pt>
                <c:pt idx="10">
                  <c:v>22419500</c:v>
                </c:pt>
                <c:pt idx="11">
                  <c:v>13000000</c:v>
                </c:pt>
                <c:pt idx="12">
                  <c:v>24744290</c:v>
                </c:pt>
                <c:pt idx="13">
                  <c:v>14140000</c:v>
                </c:pt>
                <c:pt idx="14">
                  <c:v>101645611</c:v>
                </c:pt>
                <c:pt idx="15">
                  <c:v>17812862</c:v>
                </c:pt>
                <c:pt idx="16">
                  <c:v>600000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984-4F2A-A42B-3DE2BD54C6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x-none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932"/>
          <c:y val="0.33374488188976476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86-4DB2-BB9D-FEC6D903DEFD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E86-4DB2-BB9D-FEC6D903DEFD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86-4DB2-BB9D-FEC6D903DEFD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E86-4DB2-BB9D-FEC6D903DEFD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E86-4DB2-BB9D-FEC6D903DEFD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86-4DB2-BB9D-FEC6D903DEFD}"/>
              </c:ext>
            </c:extLst>
          </c:dPt>
          <c:dLbls>
            <c:dLbl>
              <c:idx val="0"/>
              <c:layout>
                <c:manualLayout>
                  <c:x val="-0.16290391708352353"/>
                  <c:y val="-4.631660436384855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86-4DB2-BB9D-FEC6D903DEFD}"/>
                </c:ext>
              </c:extLst>
            </c:dLbl>
            <c:dLbl>
              <c:idx val="2"/>
              <c:layout>
                <c:manualLayout>
                  <c:x val="-4.1916641607917832E-2"/>
                  <c:y val="1.9363730347277092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86-4DB2-BB9D-FEC6D903DEFD}"/>
                </c:ext>
              </c:extLst>
            </c:dLbl>
            <c:dLbl>
              <c:idx val="3"/>
              <c:layout>
                <c:manualLayout>
                  <c:x val="-0.12295327903388675"/>
                  <c:y val="-5.9334552877859964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1.3833866447230662E-2"/>
                  <c:y val="-5.931440388133316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86-4DB2-BB9D-FEC6D903DEFD}"/>
                </c:ext>
              </c:extLst>
            </c:dLbl>
            <c:dLbl>
              <c:idx val="5"/>
              <c:layout>
                <c:manualLayout>
                  <c:x val="0.16711803116590096"/>
                  <c:y val="-6.322033988175720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86-4DB2-BB9D-FEC6D903DEFD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продаје финансијске имовине</c:v>
                </c:pt>
                <c:pt idx="5">
                  <c:v>пренета средства из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#,##0</c:formatCode>
                <c:ptCount val="6"/>
                <c:pt idx="0">
                  <c:v>273820000</c:v>
                </c:pt>
                <c:pt idx="1">
                  <c:v>170929068</c:v>
                </c:pt>
                <c:pt idx="2">
                  <c:v>76650932</c:v>
                </c:pt>
                <c:pt idx="3">
                  <c:v>2000000</c:v>
                </c:pt>
                <c:pt idx="4">
                  <c:v>0</c:v>
                </c:pt>
                <c:pt idx="5">
                  <c:v>5000000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86-4DB2-BB9D-FEC6D903DEFD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94"/>
          <c:y val="0.3758994708994719"/>
          <c:w val="0.40236148955495088"/>
          <c:h val="0.36484126984127041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4-4F2A-A42B-3DE2BD54C6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4-4F2A-A42B-3DE2BD54C6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4-4F2A-A42B-3DE2BD54C6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4-4F2A-A42B-3DE2BD54C6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4-4F2A-A42B-3DE2BD54C6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984-4F2A-A42B-3DE2BD54C65C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984-4F2A-A42B-3DE2BD54C65C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984-4F2A-A42B-3DE2BD54C65C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5984-4F2A-A42B-3DE2BD54C65C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5984-4F2A-A42B-3DE2BD54C65C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5984-4F2A-A42B-3DE2BD54C65C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5984-4F2A-A42B-3DE2BD54C65C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5984-4F2A-A42B-3DE2BD54C65C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984-4F2A-A42B-3DE2BD54C65C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5984-4F2A-A42B-3DE2BD54C65C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984-4F2A-A42B-3DE2BD54C65C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5984-4F2A-A42B-3DE2BD54C65C}"/>
              </c:ext>
            </c:extLst>
          </c:dPt>
          <c:dLbls>
            <c:dLbl>
              <c:idx val="0"/>
              <c:layout>
                <c:manualLayout>
                  <c:x val="-0.11088653683608976"/>
                  <c:y val="-0.1573674124067826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4-4F2A-A42B-3DE2BD54C65C}"/>
                </c:ext>
              </c:extLst>
            </c:dLbl>
            <c:dLbl>
              <c:idx val="1"/>
              <c:layout>
                <c:manualLayout>
                  <c:x val="0.12170753860127159"/>
                  <c:y val="-0.28835978835978915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84-4F2A-A42B-3DE2BD54C65C}"/>
                </c:ext>
              </c:extLst>
            </c:dLbl>
            <c:dLbl>
              <c:idx val="2"/>
              <c:layout>
                <c:manualLayout>
                  <c:x val="6.8157836202678054E-2"/>
                  <c:y val="-0.2354497354497356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84-4F2A-A42B-3DE2BD54C65C}"/>
                </c:ext>
              </c:extLst>
            </c:dLbl>
            <c:dLbl>
              <c:idx val="3"/>
              <c:layout>
                <c:manualLayout>
                  <c:x val="0.15622161671207993"/>
                  <c:y val="-6.878306878306877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84-4F2A-A42B-3DE2BD54C65C}"/>
                </c:ext>
              </c:extLst>
            </c:dLbl>
            <c:dLbl>
              <c:idx val="4"/>
              <c:layout>
                <c:manualLayout>
                  <c:x val="9.3800338990323931E-2"/>
                  <c:y val="4.553835264973899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4-4F2A-A42B-3DE2BD54C65C}"/>
                </c:ext>
              </c:extLst>
            </c:dLbl>
            <c:dLbl>
              <c:idx val="5"/>
              <c:layout>
                <c:manualLayout>
                  <c:x val="5.449591280653962E-3"/>
                  <c:y val="0.1116460723308463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84-4F2A-A42B-3DE2BD54C65C}"/>
                </c:ext>
              </c:extLst>
            </c:dLbl>
            <c:dLbl>
              <c:idx val="6"/>
              <c:layout>
                <c:manualLayout>
                  <c:x val="2.7247956403269834E-2"/>
                  <c:y val="0.1402115465903843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84-4F2A-A42B-3DE2BD54C65C}"/>
                </c:ext>
              </c:extLst>
            </c:dLbl>
            <c:dLbl>
              <c:idx val="7"/>
              <c:layout>
                <c:manualLayout>
                  <c:x val="-5.4495912806539638E-3"/>
                  <c:y val="0.1314262800483275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84-4F2A-A42B-3DE2BD54C65C}"/>
                </c:ext>
              </c:extLst>
            </c:dLbl>
            <c:dLbl>
              <c:idx val="8"/>
              <c:layout>
                <c:manualLayout>
                  <c:x val="-5.449591280653962E-3"/>
                  <c:y val="0.1869090801852021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984-4F2A-A42B-3DE2BD54C65C}"/>
                </c:ext>
              </c:extLst>
            </c:dLbl>
            <c:dLbl>
              <c:idx val="9"/>
              <c:layout>
                <c:manualLayout>
                  <c:x val="-0.16327147117509494"/>
                  <c:y val="0.1516557059581033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84-4F2A-A42B-3DE2BD54C65C}"/>
                </c:ext>
              </c:extLst>
            </c:dLbl>
            <c:dLbl>
              <c:idx val="10"/>
              <c:layout>
                <c:manualLayout>
                  <c:x val="-0.22524977293369663"/>
                  <c:y val="5.5555555555555462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84-4F2A-A42B-3DE2BD54C65C}"/>
                </c:ext>
              </c:extLst>
            </c:dLbl>
            <c:dLbl>
              <c:idx val="11"/>
              <c:layout>
                <c:manualLayout>
                  <c:x val="4.322489023943718E-2"/>
                  <c:y val="0.1682718826813316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984-4F2A-A42B-3DE2BD54C65C}"/>
                </c:ext>
              </c:extLst>
            </c:dLbl>
            <c:dLbl>
              <c:idx val="12"/>
              <c:layout>
                <c:manualLayout>
                  <c:x val="-0.16530426884650321"/>
                  <c:y val="-3.96825396825396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84-4F2A-A42B-3DE2BD54C65C}"/>
                </c:ext>
              </c:extLst>
            </c:dLbl>
            <c:dLbl>
              <c:idx val="13"/>
              <c:layout>
                <c:manualLayout>
                  <c:x val="-0.18126032159930491"/>
                  <c:y val="-8.201058201058200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984-4F2A-A42B-3DE2BD54C65C}"/>
                </c:ext>
              </c:extLst>
            </c:dLbl>
            <c:dLbl>
              <c:idx val="14"/>
              <c:layout>
                <c:manualLayout>
                  <c:x val="-0.25226320634301419"/>
                  <c:y val="-0.1375661375661378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984-4F2A-A42B-3DE2BD54C65C}"/>
                </c:ext>
              </c:extLst>
            </c:dLbl>
            <c:dLbl>
              <c:idx val="15"/>
              <c:layout>
                <c:manualLayout>
                  <c:x val="-0.26158038147138968"/>
                  <c:y val="-0.2119374404042194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984-4F2A-A42B-3DE2BD54C65C}"/>
                </c:ext>
              </c:extLst>
            </c:dLbl>
            <c:dLbl>
              <c:idx val="16"/>
              <c:layout>
                <c:manualLayout>
                  <c:x val="0.12897351727491804"/>
                  <c:y val="-0.11441053014440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84-4F2A-A42B-3DE2BD54C6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'[Prilog 2 - Pomocni dokument za tabele i grafike.xlsx]Programi'!$D$5:$D$21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'[Prilog 2 - Pomocni dokument za tabele i grafike.xlsx]Programi'!$E$5:$E$21</c:f>
              <c:numCache>
                <c:formatCode>General</c:formatCode>
                <c:ptCount val="17"/>
                <c:pt idx="0">
                  <c:v>6632000</c:v>
                </c:pt>
                <c:pt idx="1">
                  <c:v>132409905</c:v>
                </c:pt>
                <c:pt idx="2">
                  <c:v>2200000</c:v>
                </c:pt>
                <c:pt idx="3">
                  <c:v>220000</c:v>
                </c:pt>
                <c:pt idx="4">
                  <c:v>7950000</c:v>
                </c:pt>
                <c:pt idx="5">
                  <c:v>44010000</c:v>
                </c:pt>
                <c:pt idx="6">
                  <c:v>55767600</c:v>
                </c:pt>
                <c:pt idx="7">
                  <c:v>48518710</c:v>
                </c:pt>
                <c:pt idx="8">
                  <c:v>37250000</c:v>
                </c:pt>
                <c:pt idx="9">
                  <c:v>15610000</c:v>
                </c:pt>
                <c:pt idx="10">
                  <c:v>22419500</c:v>
                </c:pt>
                <c:pt idx="11">
                  <c:v>13000000</c:v>
                </c:pt>
                <c:pt idx="12">
                  <c:v>24744290</c:v>
                </c:pt>
                <c:pt idx="13">
                  <c:v>14140000</c:v>
                </c:pt>
                <c:pt idx="14">
                  <c:v>101645611</c:v>
                </c:pt>
                <c:pt idx="15">
                  <c:v>17812862</c:v>
                </c:pt>
                <c:pt idx="16">
                  <c:v>600000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984-4F2A-A42B-3DE2BD54C6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77"/>
          <c:y val="0.37589947089947162"/>
          <c:w val="0.40236148955495066"/>
          <c:h val="0.36484126984127024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4-4F2A-A42B-3DE2BD54C6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4-4F2A-A42B-3DE2BD54C6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4-4F2A-A42B-3DE2BD54C6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4-4F2A-A42B-3DE2BD54C6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4-4F2A-A42B-3DE2BD54C6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984-4F2A-A42B-3DE2BD54C65C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984-4F2A-A42B-3DE2BD54C65C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984-4F2A-A42B-3DE2BD54C65C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5984-4F2A-A42B-3DE2BD54C65C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5984-4F2A-A42B-3DE2BD54C65C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5984-4F2A-A42B-3DE2BD54C65C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5984-4F2A-A42B-3DE2BD54C65C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5984-4F2A-A42B-3DE2BD54C65C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984-4F2A-A42B-3DE2BD54C65C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5984-4F2A-A42B-3DE2BD54C65C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984-4F2A-A42B-3DE2BD54C65C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5984-4F2A-A42B-3DE2BD54C65C}"/>
              </c:ext>
            </c:extLst>
          </c:dPt>
          <c:dLbls>
            <c:dLbl>
              <c:idx val="0"/>
              <c:layout>
                <c:manualLayout>
                  <c:x val="-8.9009990917347862E-2"/>
                  <c:y val="-0.2195767195767195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4-4F2A-A42B-3DE2BD54C65C}"/>
                </c:ext>
              </c:extLst>
            </c:dLbl>
            <c:dLbl>
              <c:idx val="1"/>
              <c:layout>
                <c:manualLayout>
                  <c:x val="0.12170753860127159"/>
                  <c:y val="-0.2883597883597889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84-4F2A-A42B-3DE2BD54C65C}"/>
                </c:ext>
              </c:extLst>
            </c:dLbl>
            <c:dLbl>
              <c:idx val="2"/>
              <c:layout>
                <c:manualLayout>
                  <c:x val="6.9902665436575237E-2"/>
                  <c:y val="-0.2328042328042329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84-4F2A-A42B-3DE2BD54C65C}"/>
                </c:ext>
              </c:extLst>
            </c:dLbl>
            <c:dLbl>
              <c:idx val="3"/>
              <c:layout>
                <c:manualLayout>
                  <c:x val="0.12212491149777945"/>
                  <c:y val="-0.1322753405824274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84-4F2A-A42B-3DE2BD54C65C}"/>
                </c:ext>
              </c:extLst>
            </c:dLbl>
            <c:dLbl>
              <c:idx val="4"/>
              <c:layout>
                <c:manualLayout>
                  <c:x val="8.0205396668740714E-2"/>
                  <c:y val="0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4-4F2A-A42B-3DE2BD54C65C}"/>
                </c:ext>
              </c:extLst>
            </c:dLbl>
            <c:dLbl>
              <c:idx val="5"/>
              <c:layout>
                <c:manualLayout>
                  <c:x val="2.906448683015439E-2"/>
                  <c:y val="7.1428571428571425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84-4F2A-A42B-3DE2BD54C65C}"/>
                </c:ext>
              </c:extLst>
            </c:dLbl>
            <c:dLbl>
              <c:idx val="6"/>
              <c:layout>
                <c:manualLayout>
                  <c:x val="0.10899182561307912"/>
                  <c:y val="0.140211640211640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84-4F2A-A42B-3DE2BD54C65C}"/>
                </c:ext>
              </c:extLst>
            </c:dLbl>
            <c:dLbl>
              <c:idx val="7"/>
              <c:layout>
                <c:manualLayout>
                  <c:x val="1.0899182561307902E-2"/>
                  <c:y val="8.2453651626879954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84-4F2A-A42B-3DE2BD54C65C}"/>
                </c:ext>
              </c:extLst>
            </c:dLbl>
            <c:dLbl>
              <c:idx val="8"/>
              <c:layout>
                <c:manualLayout>
                  <c:x val="7.2661217075386031E-2"/>
                  <c:y val="0.1428571428571429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984-4F2A-A42B-3DE2BD54C65C}"/>
                </c:ext>
              </c:extLst>
            </c:dLbl>
            <c:dLbl>
              <c:idx val="9"/>
              <c:layout>
                <c:manualLayout>
                  <c:x val="-0.12091942185700902"/>
                  <c:y val="0.20370349539640895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84-4F2A-A42B-3DE2BD54C65C}"/>
                </c:ext>
              </c:extLst>
            </c:dLbl>
            <c:dLbl>
              <c:idx val="10"/>
              <c:layout>
                <c:manualLayout>
                  <c:x val="-0.14574495626738773"/>
                  <c:y val="0.1190476190476190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84-4F2A-A42B-3DE2BD54C65C}"/>
                </c:ext>
              </c:extLst>
            </c:dLbl>
            <c:dLbl>
              <c:idx val="11"/>
              <c:layout>
                <c:manualLayout>
                  <c:x val="-0.15803814713896475"/>
                  <c:y val="3.1746031746031744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984-4F2A-A42B-3DE2BD54C65C}"/>
                </c:ext>
              </c:extLst>
            </c:dLbl>
            <c:dLbl>
              <c:idx val="12"/>
              <c:layout>
                <c:manualLayout>
                  <c:x val="-0.16530426884650321"/>
                  <c:y val="-3.96825396825396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84-4F2A-A42B-3DE2BD54C65C}"/>
                </c:ext>
              </c:extLst>
            </c:dLbl>
            <c:dLbl>
              <c:idx val="13"/>
              <c:layout>
                <c:manualLayout>
                  <c:x val="-0.16807740994228584"/>
                  <c:y val="-0.105820314127400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984-4F2A-A42B-3DE2BD54C65C}"/>
                </c:ext>
              </c:extLst>
            </c:dLbl>
            <c:dLbl>
              <c:idx val="14"/>
              <c:layout>
                <c:manualLayout>
                  <c:x val="-0.23486994643380749"/>
                  <c:y val="-0.14814814814814825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984-4F2A-A42B-3DE2BD54C65C}"/>
                </c:ext>
              </c:extLst>
            </c:dLbl>
            <c:dLbl>
              <c:idx val="15"/>
              <c:layout>
                <c:manualLayout>
                  <c:x val="-0.20163487738419619"/>
                  <c:y val="-0.2354497354497355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984-4F2A-A42B-3DE2BD54C65C}"/>
                </c:ext>
              </c:extLst>
            </c:dLbl>
            <c:dLbl>
              <c:idx val="16"/>
              <c:layout>
                <c:manualLayout>
                  <c:x val="0.13987269983622624"/>
                  <c:y val="-0.1798943882014749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84-4F2A-A42B-3DE2BD54C6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General</c:formatCode>
                <c:ptCount val="17"/>
                <c:pt idx="0">
                  <c:v>3271980</c:v>
                </c:pt>
                <c:pt idx="1">
                  <c:v>117847000</c:v>
                </c:pt>
                <c:pt idx="2">
                  <c:v>1600000</c:v>
                </c:pt>
                <c:pt idx="3">
                  <c:v>250000</c:v>
                </c:pt>
                <c:pt idx="4">
                  <c:v>8650000</c:v>
                </c:pt>
                <c:pt idx="5">
                  <c:v>34705000</c:v>
                </c:pt>
                <c:pt idx="6">
                  <c:v>57390000</c:v>
                </c:pt>
                <c:pt idx="7">
                  <c:v>52383290</c:v>
                </c:pt>
                <c:pt idx="8">
                  <c:v>41150000</c:v>
                </c:pt>
                <c:pt idx="9">
                  <c:v>16625000</c:v>
                </c:pt>
                <c:pt idx="10">
                  <c:v>23268000</c:v>
                </c:pt>
                <c:pt idx="11">
                  <c:v>11760000</c:v>
                </c:pt>
                <c:pt idx="12">
                  <c:v>26983000</c:v>
                </c:pt>
                <c:pt idx="13">
                  <c:v>16090000</c:v>
                </c:pt>
                <c:pt idx="14">
                  <c:v>95905550</c:v>
                </c:pt>
                <c:pt idx="15">
                  <c:v>19921180</c:v>
                </c:pt>
                <c:pt idx="16">
                  <c:v>600000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984-4F2A-A42B-3DE2BD54C6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x-none" sz="1600" dirty="0"/>
            <a:t>Општинска управа</a:t>
          </a:r>
        </a:p>
        <a:p>
          <a:r>
            <a:rPr lang="x-none" sz="1600" dirty="0"/>
            <a:t>Председник општине</a:t>
          </a:r>
        </a:p>
        <a:p>
          <a:r>
            <a:rPr lang="x-none" sz="1600" dirty="0"/>
            <a:t>Општинско веће</a:t>
          </a:r>
        </a:p>
        <a:p>
          <a:r>
            <a:rPr lang="x-none" sz="1600" dirty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x-none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x-none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x-none" sz="1100">
              <a:solidFill>
                <a:schemeClr val="accent1">
                  <a:lumMod val="75000"/>
                </a:schemeClr>
              </a:solidFill>
            </a:rPr>
            <a:t>Установе </a:t>
          </a:r>
          <a:r>
            <a:rPr lang="x-none" sz="1100" smtClean="0">
              <a:solidFill>
                <a:schemeClr val="accent1">
                  <a:lumMod val="75000"/>
                </a:schemeClr>
              </a:solidFill>
            </a:rPr>
            <a:t>културе</a:t>
          </a:r>
          <a:endParaRPr lang="x-none" sz="1100" dirty="0">
            <a:solidFill>
              <a:schemeClr val="accent1">
                <a:lumMod val="75000"/>
              </a:schemeClr>
            </a:solidFill>
          </a:endParaRP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x-none" sz="1200" smtClean="0"/>
            <a:t>Основн</a:t>
          </a:r>
          <a:r>
            <a:rPr lang="sr-Cyrl-CS" sz="1200" dirty="0" smtClean="0"/>
            <a:t>а</a:t>
          </a:r>
          <a:r>
            <a:rPr lang="x-none" sz="1200" smtClean="0"/>
            <a:t> школ</a:t>
          </a:r>
          <a:r>
            <a:rPr lang="sr-Cyrl-CS" sz="1200" dirty="0" smtClean="0"/>
            <a:t>а</a:t>
          </a:r>
          <a:r>
            <a:rPr lang="x-none" sz="1200" smtClean="0"/>
            <a:t> </a:t>
          </a:r>
          <a:endParaRPr lang="x-none" sz="1200" dirty="0"/>
        </a:p>
        <a:p>
          <a:r>
            <a:rPr lang="x-none" sz="1200" smtClean="0"/>
            <a:t>Средњ</a:t>
          </a:r>
          <a:r>
            <a:rPr lang="sr-Cyrl-CS" sz="1200" dirty="0" smtClean="0"/>
            <a:t>а</a:t>
          </a:r>
          <a:r>
            <a:rPr lang="x-none" sz="1200" smtClean="0"/>
            <a:t> школ</a:t>
          </a:r>
          <a:r>
            <a:rPr lang="sr-Cyrl-CS" sz="1200" dirty="0" smtClean="0"/>
            <a:t>а</a:t>
          </a:r>
          <a:endParaRPr lang="x-none" sz="1200" dirty="0"/>
        </a:p>
        <a:p>
          <a:r>
            <a:rPr lang="x-none" sz="1200" dirty="0"/>
            <a:t>Дом здравља</a:t>
          </a:r>
          <a:endParaRPr lang="en-U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x-none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x-none" sz="1400" dirty="0"/>
            <a:t>Закони и прописи:</a:t>
          </a:r>
        </a:p>
        <a:p>
          <a:pPr algn="l"/>
          <a:r>
            <a:rPr lang="x-none" sz="1400" dirty="0"/>
            <a:t>Закон о финансирању локалне самоуправе,</a:t>
          </a:r>
        </a:p>
        <a:p>
          <a:pPr algn="l"/>
          <a:r>
            <a:rPr lang="x-none" sz="1400" dirty="0"/>
            <a:t>Закон о буџетском систему,</a:t>
          </a:r>
        </a:p>
        <a:p>
          <a:pPr algn="l"/>
          <a:r>
            <a:rPr lang="x-none" sz="1400" dirty="0"/>
            <a:t>Закон о локалној самоуправи, </a:t>
          </a:r>
        </a:p>
        <a:p>
          <a:pPr algn="l"/>
          <a:r>
            <a:rPr lang="x-none" sz="1400" dirty="0"/>
            <a:t>Упутство Министарства финансија за припрему одлуке о буџету </a:t>
          </a:r>
          <a:r>
            <a:rPr lang="x-none" sz="1400"/>
            <a:t>за </a:t>
          </a:r>
          <a:r>
            <a:rPr lang="x-none" sz="1400" smtClean="0"/>
            <a:t>20</a:t>
          </a:r>
          <a:r>
            <a:rPr lang="sr-Latn-CS" sz="1400" dirty="0" smtClean="0"/>
            <a:t>2</a:t>
          </a:r>
          <a:r>
            <a:rPr lang="sr-Cyrl-CS" sz="1400" dirty="0" smtClean="0"/>
            <a:t>1</a:t>
          </a:r>
          <a:r>
            <a:rPr lang="x-none" sz="1400" smtClean="0"/>
            <a:t>. </a:t>
          </a:r>
          <a:r>
            <a:rPr lang="x-none" sz="1400" dirty="0"/>
            <a:t>годину и др.</a:t>
          </a:r>
        </a:p>
        <a:p>
          <a:pPr algn="l"/>
          <a:r>
            <a:rPr lang="x-none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x-none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x-none" sz="1400" dirty="0"/>
            <a:t>Стратешки документи:</a:t>
          </a:r>
        </a:p>
        <a:p>
          <a:pPr algn="l"/>
          <a:r>
            <a:rPr lang="x-none" sz="1400" dirty="0"/>
            <a:t>Стратегија развоја</a:t>
          </a:r>
          <a:endParaRPr lang="x-none" sz="1400" dirty="0">
            <a:solidFill>
              <a:srgbClr val="FF0000"/>
            </a:solidFill>
          </a:endParaRPr>
        </a:p>
        <a:p>
          <a:pPr algn="l"/>
          <a:r>
            <a:rPr lang="x-none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x-none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x-none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x-none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x-none" sz="1300" dirty="0">
              <a:solidFill>
                <a:schemeClr val="bg1"/>
              </a:solidFill>
            </a:rPr>
            <a:t>Укупан буџет </a:t>
          </a:r>
          <a:r>
            <a:rPr lang="x-none" sz="1300">
              <a:solidFill>
                <a:schemeClr val="bg1"/>
              </a:solidFill>
            </a:rPr>
            <a:t>општине </a:t>
          </a:r>
          <a:r>
            <a:rPr lang="sr-Latn-CS" sz="1300" dirty="0" smtClean="0">
              <a:solidFill>
                <a:srgbClr val="FF0000"/>
              </a:solidFill>
            </a:rPr>
            <a:t>544.930.378,00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x-none" dirty="0"/>
            <a:t>Средства из буџета </a:t>
          </a:r>
          <a:r>
            <a:rPr lang="x-none"/>
            <a:t>општине </a:t>
          </a:r>
          <a:r>
            <a:rPr lang="sr-Latn-CS" dirty="0" smtClean="0">
              <a:solidFill>
                <a:srgbClr val="FF0000"/>
              </a:solidFill>
            </a:rPr>
            <a:t>455.398.900,00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x-none" dirty="0"/>
            <a:t>Пренета средства из ранијих </a:t>
          </a:r>
          <a:r>
            <a:rPr lang="x-none"/>
            <a:t>година</a:t>
          </a:r>
          <a:r>
            <a:rPr lang="x-none">
              <a:solidFill>
                <a:srgbClr val="FF0000"/>
              </a:solidFill>
            </a:rPr>
            <a:t> </a:t>
          </a:r>
          <a:r>
            <a:rPr lang="sr-Cyrl-CS" dirty="0" smtClean="0">
              <a:solidFill>
                <a:srgbClr val="FF0000"/>
              </a:solidFill>
            </a:rPr>
            <a:t>5.000.0000</a:t>
          </a:r>
          <a:r>
            <a:rPr lang="sr-Latn-CS" dirty="0" smtClean="0">
              <a:solidFill>
                <a:srgbClr val="FF0000"/>
              </a:solidFill>
            </a:rPr>
            <a:t>,00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x-none" dirty="0">
              <a:solidFill>
                <a:schemeClr val="bg1"/>
              </a:solidFill>
            </a:rPr>
            <a:t>Средства из осталих </a:t>
          </a:r>
          <a:r>
            <a:rPr lang="x-none">
              <a:solidFill>
                <a:schemeClr val="bg1"/>
              </a:solidFill>
            </a:rPr>
            <a:t>извора </a:t>
          </a:r>
          <a:r>
            <a:rPr lang="sr-Latn-CS" dirty="0" smtClean="0">
              <a:solidFill>
                <a:srgbClr val="FF0000"/>
              </a:solidFill>
            </a:rPr>
            <a:t>58.232.000,00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2674" custScaleY="84618" custLinFactX="153410" custLinFactNeighborX="200000" custLinFactNeighborY="48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96115" custScaleY="96476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x-none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x-none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x-none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x-none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x-none" altLang="en-US" sz="1400" dirty="0">
              <a:latin typeface="Calibri" panose="020F0502020204030204" pitchFamily="34" charset="0"/>
            </a:rPr>
            <a:t>огу бити </a:t>
          </a:r>
          <a:r>
            <a:rPr lang="x-none" altLang="en-US" sz="1400" b="1" dirty="0">
              <a:latin typeface="Calibri" panose="020F0502020204030204" pitchFamily="34" charset="0"/>
            </a:rPr>
            <a:t>наменски (</a:t>
          </a:r>
          <a:r>
            <a:rPr lang="x-none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x-none" altLang="en-US" sz="1400" b="1" dirty="0">
              <a:latin typeface="Calibri" panose="020F0502020204030204" pitchFamily="34" charset="0"/>
            </a:rPr>
            <a:t>ненаменски (</a:t>
          </a:r>
          <a:r>
            <a:rPr lang="x-none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 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x-none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x-none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x-none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x-none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x-none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x-none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x-none" dirty="0"/>
            <a:t>Укупни буџетски приходи и </a:t>
          </a:r>
          <a:r>
            <a:rPr lang="x-none"/>
            <a:t>примања  </a:t>
          </a:r>
          <a:r>
            <a:rPr lang="sr-Cyrl-CS" dirty="0" smtClean="0">
              <a:solidFill>
                <a:schemeClr val="tx1"/>
              </a:solidFill>
            </a:rPr>
            <a:t>528.40</a:t>
          </a:r>
          <a:r>
            <a:rPr lang="sr-Latn-CS" dirty="0" smtClean="0">
              <a:solidFill>
                <a:schemeClr val="tx1"/>
              </a:solidFill>
            </a:rPr>
            <a:t>0</a:t>
          </a:r>
          <a:r>
            <a:rPr lang="sr-Cyrl-CS" dirty="0" smtClean="0">
              <a:solidFill>
                <a:schemeClr val="tx1"/>
              </a:solidFill>
            </a:rPr>
            <a:t>.000,</a:t>
          </a:r>
          <a:r>
            <a:rPr lang="sr-Latn-CS" dirty="0" smtClean="0">
              <a:solidFill>
                <a:schemeClr val="tx1"/>
              </a:solidFill>
            </a:rPr>
            <a:t>0</a:t>
          </a:r>
          <a:r>
            <a:rPr lang="sr-Cyrl-CS" dirty="0" smtClean="0">
              <a:solidFill>
                <a:schemeClr val="tx1"/>
              </a:solidFill>
            </a:rPr>
            <a:t>0 </a:t>
          </a:r>
          <a:r>
            <a:rPr lang="x-none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x-none" dirty="0"/>
            <a:t>Приходи од  </a:t>
          </a:r>
          <a:r>
            <a:rPr lang="x-none"/>
            <a:t>пореза  </a:t>
          </a:r>
          <a:r>
            <a:rPr lang="sr-Cyrl-CS" dirty="0" smtClean="0"/>
            <a:t>273.820.000,00</a:t>
          </a:r>
        </a:p>
        <a:p>
          <a:pPr algn="ctr"/>
          <a:r>
            <a:rPr lang="x-none" smtClean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x-none"/>
            <a:t>Трансфери </a:t>
          </a:r>
          <a:r>
            <a:rPr lang="sr-Cyrl-CS" dirty="0" smtClean="0"/>
            <a:t>170.929.068,00 </a:t>
          </a:r>
          <a:r>
            <a:rPr lang="x-none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x-none" dirty="0"/>
            <a:t>Други </a:t>
          </a:r>
          <a:r>
            <a:rPr lang="x-none"/>
            <a:t>приходи  </a:t>
          </a:r>
          <a:r>
            <a:rPr lang="sr-Cyrl-CS" dirty="0" smtClean="0"/>
            <a:t>76.650.932,00 </a:t>
          </a:r>
          <a:r>
            <a:rPr lang="x-none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x-none" dirty="0"/>
            <a:t>Примања од продаје нефинансијске </a:t>
          </a:r>
          <a:r>
            <a:rPr lang="x-none"/>
            <a:t>имовине  </a:t>
          </a:r>
          <a:r>
            <a:rPr lang="sr-Cyrl-CS" dirty="0" smtClean="0"/>
            <a:t>2.000.000,00 </a:t>
          </a:r>
          <a:r>
            <a:rPr lang="x-none" smtClean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x-none" dirty="0"/>
            <a:t>Примања од продаје финансијске </a:t>
          </a:r>
          <a:r>
            <a:rPr lang="x-none"/>
            <a:t>имовине  </a:t>
          </a:r>
          <a:r>
            <a:rPr lang="sr-Cyrl-CS" dirty="0" smtClean="0"/>
            <a:t>0,00</a:t>
          </a:r>
          <a:r>
            <a:rPr lang="x-none" smtClean="0">
              <a:solidFill>
                <a:srgbClr val="FF0000"/>
              </a:solidFill>
            </a:rPr>
            <a:t> </a:t>
          </a:r>
          <a:r>
            <a:rPr lang="x-none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x-none" sz="1000" dirty="0"/>
            <a:t>Пренета средства из ранијих </a:t>
          </a:r>
          <a:r>
            <a:rPr lang="x-none" sz="1000"/>
            <a:t>година </a:t>
          </a:r>
          <a:r>
            <a:rPr lang="sr-Cyrl-CS" sz="1000" dirty="0" smtClean="0">
              <a:solidFill>
                <a:schemeClr val="tx1"/>
              </a:solidFill>
            </a:rPr>
            <a:t>5.000.000,00</a:t>
          </a:r>
        </a:p>
        <a:p>
          <a:pPr algn="ctr"/>
          <a:r>
            <a:rPr lang="x-none" sz="1000" smtClean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x-none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x-none" sz="1400" b="1" dirty="0"/>
            <a:t>Расходи за запослене </a:t>
          </a:r>
          <a:r>
            <a:rPr lang="x-none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x-none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x-none" sz="1400" b="1" dirty="0"/>
            <a:t>Коришћење роба и услуга </a:t>
          </a:r>
          <a:r>
            <a:rPr lang="x-none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x-none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x-none" sz="1400" b="1" dirty="0"/>
            <a:t>Дотације и трансфери </a:t>
          </a:r>
          <a:r>
            <a:rPr lang="x-none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x-none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x-none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sz="1400" b="1" dirty="0"/>
            <a:t>Остали расходи </a:t>
          </a:r>
          <a:r>
            <a:rPr lang="x-none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x-none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x-none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sz="1400" b="1" dirty="0"/>
            <a:t>Социјална заштита </a:t>
          </a:r>
          <a:r>
            <a:rPr lang="x-none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x-none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x-none" b="1" dirty="0"/>
            <a:t>Буџетска резерва </a:t>
          </a:r>
          <a:r>
            <a:rPr lang="x-none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x-none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b="1" dirty="0"/>
            <a:t>Капитални издаци </a:t>
          </a:r>
          <a:r>
            <a:rPr lang="x-none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Укупни расходи и </a:t>
          </a:r>
          <a:r>
            <a:rPr lang="x-none">
              <a:solidFill>
                <a:schemeClr val="bg1"/>
              </a:solidFill>
            </a:rPr>
            <a:t>издаци </a:t>
          </a:r>
          <a:r>
            <a:rPr lang="sr-Cyrl-CS" b="1" dirty="0" smtClean="0">
              <a:solidFill>
                <a:srgbClr val="000000"/>
              </a:solidFill>
            </a:rPr>
            <a:t>528.400</a:t>
          </a:r>
          <a:r>
            <a:rPr lang="sr-Latn-CS" b="1" dirty="0" smtClean="0">
              <a:solidFill>
                <a:srgbClr val="000000"/>
              </a:solidFill>
            </a:rPr>
            <a:t>.</a:t>
          </a:r>
          <a:r>
            <a:rPr lang="sr-Cyrl-CS" b="1" dirty="0" smtClean="0">
              <a:solidFill>
                <a:srgbClr val="000000"/>
              </a:solidFill>
            </a:rPr>
            <a:t>000,00</a:t>
          </a:r>
          <a:endParaRPr lang="en-US" b="1" dirty="0">
            <a:solidFill>
              <a:srgbClr val="000000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Cyrl-CS" dirty="0" smtClean="0">
              <a:solidFill>
                <a:srgbClr val="FF0000"/>
              </a:solidFill>
            </a:rPr>
            <a:t>153.870.500,00</a:t>
          </a:r>
          <a:r>
            <a:rPr lang="sr-Latn-CS" dirty="0" smtClean="0">
              <a:solidFill>
                <a:srgbClr val="FF0000"/>
              </a:solidFill>
            </a:rPr>
            <a:t>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x-none">
              <a:solidFill>
                <a:schemeClr val="bg1"/>
              </a:solidFill>
            </a:rPr>
            <a:t>Субвенције </a:t>
          </a:r>
          <a:r>
            <a:rPr lang="sr-Latn-CS" dirty="0" smtClean="0">
              <a:solidFill>
                <a:schemeClr val="bg1"/>
              </a:solidFill>
            </a:rPr>
            <a:t>10</a:t>
          </a:r>
          <a:r>
            <a:rPr lang="sr-Latn-CS" dirty="0" smtClean="0">
              <a:solidFill>
                <a:srgbClr val="FF0000"/>
              </a:solidFill>
            </a:rPr>
            <a:t>.</a:t>
          </a:r>
          <a:r>
            <a:rPr lang="sr-Cyrl-CS" dirty="0" smtClean="0">
              <a:solidFill>
                <a:srgbClr val="FF0000"/>
              </a:solidFill>
            </a:rPr>
            <a:t>6</a:t>
          </a:r>
          <a:r>
            <a:rPr lang="sr-Latn-CS" dirty="0" smtClean="0">
              <a:solidFill>
                <a:srgbClr val="FF0000"/>
              </a:solidFill>
            </a:rPr>
            <a:t>00.000,00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Капитални </a:t>
          </a:r>
          <a:r>
            <a:rPr lang="x-none">
              <a:solidFill>
                <a:schemeClr val="bg1"/>
              </a:solidFill>
            </a:rPr>
            <a:t>издаци </a:t>
          </a:r>
          <a:r>
            <a:rPr lang="sr-Cyrl-CS" dirty="0" smtClean="0">
              <a:solidFill>
                <a:srgbClr val="FF0000"/>
              </a:solidFill>
            </a:rPr>
            <a:t>136.504.980,00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Расходи за </a:t>
          </a:r>
          <a:r>
            <a:rPr lang="x-none">
              <a:solidFill>
                <a:schemeClr val="bg1"/>
              </a:solidFill>
            </a:rPr>
            <a:t>запослене </a:t>
          </a:r>
          <a:r>
            <a:rPr lang="sr-Cyrl-CS" dirty="0" smtClean="0">
              <a:solidFill>
                <a:schemeClr val="bg1"/>
              </a:solidFill>
            </a:rPr>
            <a:t>89.895.840,00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Социјална </a:t>
          </a:r>
          <a:r>
            <a:rPr lang="x-none">
              <a:solidFill>
                <a:schemeClr val="bg1"/>
              </a:solidFill>
            </a:rPr>
            <a:t>помоћ </a:t>
          </a:r>
          <a:r>
            <a:rPr lang="sr-Cyrl-CS" dirty="0" smtClean="0">
              <a:solidFill>
                <a:srgbClr val="FF0000"/>
              </a:solidFill>
            </a:rPr>
            <a:t>18.203.215,00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Дотације и </a:t>
          </a:r>
          <a:r>
            <a:rPr lang="x-none">
              <a:solidFill>
                <a:schemeClr val="bg1"/>
              </a:solidFill>
            </a:rPr>
            <a:t>трансфери </a:t>
          </a:r>
          <a:r>
            <a:rPr lang="sr-Cyrl-CS" dirty="0" smtClean="0">
              <a:solidFill>
                <a:srgbClr val="FF0000"/>
              </a:solidFill>
            </a:rPr>
            <a:t>73.729.785,00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Остали </a:t>
          </a:r>
          <a:r>
            <a:rPr lang="x-none">
              <a:solidFill>
                <a:schemeClr val="bg1"/>
              </a:solidFill>
            </a:rPr>
            <a:t>расходи </a:t>
          </a:r>
          <a:r>
            <a:rPr lang="sr-Cyrl-CS" dirty="0" smtClean="0">
              <a:solidFill>
                <a:srgbClr val="FF0000"/>
              </a:solidFill>
            </a:rPr>
            <a:t>27.475.680,00</a:t>
          </a:r>
          <a:r>
            <a:rPr lang="x-none" smtClean="0">
              <a:solidFill>
                <a:schemeClr val="bg1"/>
              </a:solidFill>
            </a:rPr>
            <a:t> </a:t>
          </a:r>
          <a:r>
            <a:rPr lang="x-none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Средства </a:t>
          </a:r>
          <a:r>
            <a:rPr lang="x-none">
              <a:solidFill>
                <a:schemeClr val="bg1"/>
              </a:solidFill>
            </a:rPr>
            <a:t>резерве </a:t>
          </a:r>
          <a:r>
            <a:rPr lang="sr-Latn-CS" dirty="0" smtClean="0">
              <a:solidFill>
                <a:srgbClr val="FF0000"/>
              </a:solidFill>
            </a:rPr>
            <a:t>4.</a:t>
          </a:r>
          <a:r>
            <a:rPr lang="sr-Cyrl-CS" dirty="0" smtClean="0">
              <a:solidFill>
                <a:srgbClr val="FF0000"/>
              </a:solidFill>
            </a:rPr>
            <a:t>5</a:t>
          </a:r>
          <a:r>
            <a:rPr lang="sr-Latn-CS" dirty="0" smtClean="0">
              <a:solidFill>
                <a:srgbClr val="FF0000"/>
              </a:solidFill>
            </a:rPr>
            <a:t>00.000,00 </a:t>
          </a:r>
          <a:r>
            <a:rPr lang="sr-Cyrl-CS" dirty="0" smtClean="0">
              <a:solidFill>
                <a:srgbClr val="FF0000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B934A8F6-A88C-4959-9B28-FAEC3FDB8ECB}">
      <dgm:prSet/>
      <dgm:spPr/>
      <dgm:t>
        <a:bodyPr/>
        <a:lstStyle/>
        <a:p>
          <a:endParaRPr lang="en-US" dirty="0"/>
        </a:p>
      </dgm:t>
    </dgm:pt>
    <dgm:pt modelId="{D8A6BBD4-E8E4-41BE-AAB5-814B3EDE58AC}" type="parTrans" cxnId="{F830E43E-F9F9-4EAB-83B5-DFA47EDB6409}">
      <dgm:prSet/>
      <dgm:spPr/>
      <dgm:t>
        <a:bodyPr/>
        <a:lstStyle/>
        <a:p>
          <a:endParaRPr lang="en-US"/>
        </a:p>
      </dgm:t>
    </dgm:pt>
    <dgm:pt modelId="{316DF9E2-BD4A-417F-86B9-599B1CE09F4B}" type="sibTrans" cxnId="{F830E43E-F9F9-4EAB-83B5-DFA47EDB6409}">
      <dgm:prSet/>
      <dgm:spPr/>
      <dgm:t>
        <a:bodyPr/>
        <a:lstStyle/>
        <a:p>
          <a:endParaRPr lang="en-US"/>
        </a:p>
      </dgm:t>
    </dgm:pt>
    <dgm:pt modelId="{778FBD30-4DC4-4D0D-90BF-7C37EC85AACF}">
      <dgm:prSet/>
      <dgm:spPr/>
      <dgm:t>
        <a:bodyPr/>
        <a:lstStyle/>
        <a:p>
          <a:r>
            <a:rPr lang="sr-Cyrl-CS" dirty="0" smtClean="0"/>
            <a:t>Отплата главнице 13.200.000,00 динара</a:t>
          </a:r>
          <a:endParaRPr lang="en-US" dirty="0">
            <a:solidFill>
              <a:schemeClr val="bg1"/>
            </a:solidFill>
          </a:endParaRPr>
        </a:p>
      </dgm:t>
    </dgm:pt>
    <dgm:pt modelId="{DB1B5BFA-C259-4FDE-B100-49B1E6198669}" type="parTrans" cxnId="{18132CF5-DA11-479F-A3AB-14C6D31F5510}">
      <dgm:prSet/>
      <dgm:spPr/>
      <dgm:t>
        <a:bodyPr/>
        <a:lstStyle/>
        <a:p>
          <a:endParaRPr lang="en-US"/>
        </a:p>
      </dgm:t>
    </dgm:pt>
    <dgm:pt modelId="{49250B2D-2F88-49BE-A1F6-7A7516CA0A92}" type="sibTrans" cxnId="{18132CF5-DA11-479F-A3AB-14C6D31F5510}">
      <dgm:prSet/>
      <dgm:spPr/>
      <dgm:t>
        <a:bodyPr/>
        <a:lstStyle/>
        <a:p>
          <a:endParaRPr lang="en-US"/>
        </a:p>
      </dgm:t>
    </dgm:pt>
    <dgm:pt modelId="{01BEB43D-2508-4599-AD58-F1019F424C60}">
      <dgm:prSet/>
      <dgm:spPr/>
      <dgm:t>
        <a:bodyPr/>
        <a:lstStyle/>
        <a:p>
          <a:r>
            <a:rPr lang="sr-Cyrl-CS" dirty="0" smtClean="0"/>
            <a:t>Отплата камата 420.000,00 динара</a:t>
          </a:r>
          <a:endParaRPr lang="en-US" dirty="0">
            <a:solidFill>
              <a:schemeClr val="bg1"/>
            </a:solidFill>
          </a:endParaRPr>
        </a:p>
      </dgm:t>
    </dgm:pt>
    <dgm:pt modelId="{96194317-801D-42F3-A33A-9FD08A85D0BF}" type="parTrans" cxnId="{E8552A83-5D29-47F1-81A0-1F06E5653BBF}">
      <dgm:prSet/>
      <dgm:spPr/>
      <dgm:t>
        <a:bodyPr/>
        <a:lstStyle/>
        <a:p>
          <a:endParaRPr lang="en-US"/>
        </a:p>
      </dgm:t>
    </dgm:pt>
    <dgm:pt modelId="{9BBF8F19-6134-4C2D-9574-4237D31D1395}" type="sibTrans" cxnId="{E8552A83-5D29-47F1-81A0-1F06E5653BBF}">
      <dgm:prSet/>
      <dgm:spPr/>
      <dgm:t>
        <a:bodyPr/>
        <a:lstStyle/>
        <a:p>
          <a:endParaRPr lang="en-US"/>
        </a:p>
      </dgm:t>
    </dgm:pt>
    <dgm:pt modelId="{54F7FD6A-89C9-4571-A1E3-4B02B13C9848}">
      <dgm:prSet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A8805E74-AFE5-458E-AAB3-6408F82EF9C5}" type="parTrans" cxnId="{5D24167A-299B-41FC-8FD9-501442920134}">
      <dgm:prSet/>
      <dgm:spPr/>
      <dgm:t>
        <a:bodyPr/>
        <a:lstStyle/>
        <a:p>
          <a:endParaRPr lang="en-US"/>
        </a:p>
      </dgm:t>
    </dgm:pt>
    <dgm:pt modelId="{E54EC6C7-74DB-4CE0-89C8-9D9C84EB31AF}" type="sibTrans" cxnId="{5D24167A-299B-41FC-8FD9-501442920134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10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10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10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10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10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10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10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10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10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10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10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10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10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10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10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10"/>
      <dgm:spPr/>
      <dgm:t>
        <a:bodyPr/>
        <a:lstStyle/>
        <a:p>
          <a:endParaRPr lang="en-US"/>
        </a:p>
      </dgm:t>
    </dgm:pt>
    <dgm:pt modelId="{1D1332C8-071A-47B2-827D-D44C953113BF}" type="pres">
      <dgm:prSet presAssocID="{778FBD30-4DC4-4D0D-90BF-7C37EC85AACF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E16E0B-EFB9-4C8B-BE66-8C089D8CAD68}" type="pres">
      <dgm:prSet presAssocID="{778FBD30-4DC4-4D0D-90BF-7C37EC85AACF}" presName="dummy" presStyleCnt="0"/>
      <dgm:spPr/>
    </dgm:pt>
    <dgm:pt modelId="{6E79337C-4588-4413-B8B7-2E91A207182D}" type="pres">
      <dgm:prSet presAssocID="{49250B2D-2F88-49BE-A1F6-7A7516CA0A92}" presName="sibTrans" presStyleLbl="sibTrans2D1" presStyleIdx="8" presStyleCnt="10"/>
      <dgm:spPr/>
      <dgm:t>
        <a:bodyPr/>
        <a:lstStyle/>
        <a:p>
          <a:endParaRPr lang="en-US"/>
        </a:p>
      </dgm:t>
    </dgm:pt>
    <dgm:pt modelId="{A6B946DE-3763-4561-8426-CA22D247F717}" type="pres">
      <dgm:prSet presAssocID="{01BEB43D-2508-4599-AD58-F1019F424C60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3B3418-0123-4297-95F2-AA15898DF693}" type="pres">
      <dgm:prSet presAssocID="{01BEB43D-2508-4599-AD58-F1019F424C60}" presName="dummy" presStyleCnt="0"/>
      <dgm:spPr/>
    </dgm:pt>
    <dgm:pt modelId="{BD8B9B3A-412F-4F7C-A1FB-56EBBBC510E1}" type="pres">
      <dgm:prSet presAssocID="{9BBF8F19-6134-4C2D-9574-4237D31D1395}" presName="sibTrans" presStyleLbl="sibTrans2D1" presStyleIdx="9" presStyleCnt="10"/>
      <dgm:spPr/>
      <dgm:t>
        <a:bodyPr/>
        <a:lstStyle/>
        <a:p>
          <a:endParaRPr lang="en-US"/>
        </a:p>
      </dgm:t>
    </dgm:pt>
  </dgm:ptLst>
  <dgm:cxnLst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F830E43E-F9F9-4EAB-83B5-DFA47EDB6409}" srcId="{B1BE2A8E-285E-4C69-9BFF-CE48B252AA50}" destId="{B934A8F6-A88C-4959-9B28-FAEC3FDB8ECB}" srcOrd="3" destOrd="0" parTransId="{D8A6BBD4-E8E4-41BE-AAB5-814B3EDE58AC}" sibTransId="{316DF9E2-BD4A-417F-86B9-599B1CE09F4B}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E8552A83-5D29-47F1-81A0-1F06E5653BBF}" srcId="{9ED1A3B2-A381-4201-823D-E4B4F944886D}" destId="{01BEB43D-2508-4599-AD58-F1019F424C60}" srcOrd="9" destOrd="0" parTransId="{96194317-801D-42F3-A33A-9FD08A85D0BF}" sibTransId="{9BBF8F19-6134-4C2D-9574-4237D31D1395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D5A26C81-B5CA-4FF9-85ED-60967857EFA6}" srcId="{B1BE2A8E-285E-4C69-9BFF-CE48B252AA50}" destId="{3641F520-BAF8-4BA4-A826-44FA753A5F4E}" srcOrd="4" destOrd="0" parTransId="{31D6B297-275C-4FAC-A07E-4467512471AD}" sibTransId="{53B82682-8E0C-4903-98EA-36CBB0B8A63B}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18132CF5-DA11-479F-A3AB-14C6D31F5510}" srcId="{9ED1A3B2-A381-4201-823D-E4B4F944886D}" destId="{778FBD30-4DC4-4D0D-90BF-7C37EC85AACF}" srcOrd="8" destOrd="0" parTransId="{DB1B5BFA-C259-4FDE-B100-49B1E6198669}" sibTransId="{49250B2D-2F88-49BE-A1F6-7A7516CA0A92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DCBED318-7672-48BE-9D7F-53B94D1ECFAE}" type="presOf" srcId="{01BEB43D-2508-4599-AD58-F1019F424C60}" destId="{A6B946DE-3763-4561-8426-CA22D247F717}" srcOrd="0" destOrd="0" presId="urn:microsoft.com/office/officeart/2005/8/layout/radial6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4E6E6427-5348-4ECF-99CC-46CA5F3BDA5F}" srcId="{B1BE2A8E-285E-4C69-9BFF-CE48B252AA50}" destId="{7D1C9009-9B60-4C15-8E3B-F949FAB90776}" srcOrd="5" destOrd="0" parTransId="{E75197AC-E7B0-4C26-9D1F-47E47BE7CCEF}" sibTransId="{9D56A871-CE7A-4922-AAF9-9D95A29D1039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DFE3AE5-6DA5-4440-A66F-1437FD4DC5D4}" srcId="{B1BE2A8E-285E-4C69-9BFF-CE48B252AA50}" destId="{343B6168-99DB-4C0C-9BE7-E54D7B80C5AD}" srcOrd="6" destOrd="0" parTransId="{6F98FC42-2370-4FD0-A627-0708511F7F32}" sibTransId="{95FBDDB6-4174-4619-B543-81DEF6B7716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85D9A1A2-4FF5-49DE-9CDF-E0E9DB628E0B}" type="presOf" srcId="{49250B2D-2F88-49BE-A1F6-7A7516CA0A92}" destId="{6E79337C-4588-4413-B8B7-2E91A207182D}" srcOrd="0" destOrd="0" presId="urn:microsoft.com/office/officeart/2005/8/layout/radial6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5D24167A-299B-41FC-8FD9-501442920134}" srcId="{B1BE2A8E-285E-4C69-9BFF-CE48B252AA50}" destId="{54F7FD6A-89C9-4571-A1E3-4B02B13C9848}" srcOrd="1" destOrd="0" parTransId="{A8805E74-AFE5-458E-AAB3-6408F82EF9C5}" sibTransId="{E54EC6C7-74DB-4CE0-89C8-9D9C84EB31AF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78F21A0B-8E8C-4906-BB49-B40470C71D46}" type="presOf" srcId="{778FBD30-4DC4-4D0D-90BF-7C37EC85AACF}" destId="{1D1332C8-071A-47B2-827D-D44C953113BF}" srcOrd="0" destOrd="0" presId="urn:microsoft.com/office/officeart/2005/8/layout/radial6"/>
    <dgm:cxn modelId="{6FD927D2-B4C8-4F54-BD43-8FEFA6ED8503}" type="presOf" srcId="{9BBF8F19-6134-4C2D-9574-4237D31D1395}" destId="{BD8B9B3A-412F-4F7C-A1FB-56EBBBC510E1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  <dgm:cxn modelId="{ABED1E78-61D8-4855-9CDD-56DD5E848BF0}" type="presParOf" srcId="{F4B68BA8-694B-4B7F-8215-68903FFCD2D7}" destId="{1D1332C8-071A-47B2-827D-D44C953113BF}" srcOrd="25" destOrd="0" presId="urn:microsoft.com/office/officeart/2005/8/layout/radial6"/>
    <dgm:cxn modelId="{18DE6243-94A7-4B67-8CED-C62D077866F1}" type="presParOf" srcId="{F4B68BA8-694B-4B7F-8215-68903FFCD2D7}" destId="{08E16E0B-EFB9-4C8B-BE66-8C089D8CAD68}" srcOrd="26" destOrd="0" presId="urn:microsoft.com/office/officeart/2005/8/layout/radial6"/>
    <dgm:cxn modelId="{6382B39A-DD42-46DB-9824-DA10A3463319}" type="presParOf" srcId="{F4B68BA8-694B-4B7F-8215-68903FFCD2D7}" destId="{6E79337C-4588-4413-B8B7-2E91A207182D}" srcOrd="27" destOrd="0" presId="urn:microsoft.com/office/officeart/2005/8/layout/radial6"/>
    <dgm:cxn modelId="{12AE4943-1AB4-4A82-9643-680A8BAF28FB}" type="presParOf" srcId="{F4B68BA8-694B-4B7F-8215-68903FFCD2D7}" destId="{A6B946DE-3763-4561-8426-CA22D247F717}" srcOrd="28" destOrd="0" presId="urn:microsoft.com/office/officeart/2005/8/layout/radial6"/>
    <dgm:cxn modelId="{406B521C-BC5B-4926-AC81-82CAC7BEC667}" type="presParOf" srcId="{F4B68BA8-694B-4B7F-8215-68903FFCD2D7}" destId="{A03B3418-0123-4297-95F2-AA15898DF693}" srcOrd="29" destOrd="0" presId="urn:microsoft.com/office/officeart/2005/8/layout/radial6"/>
    <dgm:cxn modelId="{E02CE187-F9F4-4073-A6A1-E6137D341DCB}" type="presParOf" srcId="{F4B68BA8-694B-4B7F-8215-68903FFCD2D7}" destId="{BD8B9B3A-412F-4F7C-A1FB-56EBBBC510E1}" srcOrd="3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Општинска управа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Председник општине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Општинско веће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Скупштина општине</a:t>
          </a:r>
          <a:endParaRPr lang="en-US" sz="1600" kern="1200" dirty="0"/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656851"/>
          <a:ext cx="2063988" cy="17351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sp:txBody>
      <dsp:txXfrm>
        <a:off x="182203" y="910964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Основне школе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Средње школе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Дом здравља</a:t>
          </a:r>
          <a:endParaRPr lang="en-US" sz="1200" kern="1200" dirty="0"/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Закони и прописи: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Упутство Министарства финансија за припрему одлуке о буџету за 2018. годину и др.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Стратешки документи: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>
              <a:solidFill>
                <a:srgbClr val="FF0000"/>
              </a:solidFill>
            </a:rPr>
            <a:t>(унети износ)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69308" y="480883"/>
        <a:ext cx="790984" cy="790984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300941" y="800076"/>
        <a:ext cx="476803" cy="152597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(унети износ)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2118393" y="480883"/>
        <a:ext cx="790984" cy="790984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250025" y="800076"/>
        <a:ext cx="476803" cy="152597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>
              <a:solidFill>
                <a:srgbClr val="FF0000"/>
              </a:solidFill>
            </a:rPr>
            <a:t>(унети износ)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788838" y="595982"/>
        <a:ext cx="1030984" cy="66931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5018800" y="696690"/>
        <a:ext cx="476803" cy="381493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>
              <a:solidFill>
                <a:srgbClr val="FF0000"/>
              </a:solidFill>
            </a:rPr>
            <a:t>(унети износ)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935973" y="482761"/>
        <a:ext cx="760253" cy="7631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500" kern="1200" dirty="0"/>
            <a:t>Укупни буџетски приходи и примања  </a:t>
          </a:r>
          <a:r>
            <a:rPr lang="sr-Latn-RS" sz="2500" kern="1200" dirty="0" err="1">
              <a:solidFill>
                <a:srgbClr val="FF0000"/>
              </a:solidFill>
            </a:rPr>
            <a:t>xxxxx</a:t>
          </a:r>
          <a:r>
            <a:rPr lang="sr-Cyrl-RS" sz="2500" kern="1200" dirty="0"/>
            <a:t> динара</a:t>
          </a:r>
          <a:endParaRPr lang="en-US" sz="2500" kern="1200" dirty="0"/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Приходи од  пореза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rgbClr val="FF0000"/>
              </a:solidFill>
            </a:rPr>
            <a:t>    </a:t>
          </a:r>
          <a:r>
            <a:rPr lang="sr-Cyrl-RS" sz="1100" kern="1200" dirty="0"/>
            <a:t>    динара</a:t>
          </a:r>
          <a:endParaRPr lang="en-US" sz="1100" kern="1200" dirty="0"/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Трансфери </a:t>
          </a:r>
          <a:r>
            <a:rPr lang="sr-Latn-RS" sz="1100" kern="1200" dirty="0" err="1">
              <a:solidFill>
                <a:srgbClr val="FF0000"/>
              </a:solidFill>
            </a:rPr>
            <a:t>xxxxxx</a:t>
          </a:r>
          <a:r>
            <a:rPr lang="sr-Latn-RS" sz="1100" kern="1200" dirty="0">
              <a:solidFill>
                <a:srgbClr val="FF0000"/>
              </a:solidFill>
            </a:rPr>
            <a:t>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4362660" y="1063144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Други приходи  </a:t>
          </a:r>
          <a:r>
            <a:rPr lang="sr-Latn-RS" sz="1100" kern="1200" dirty="0" err="1">
              <a:solidFill>
                <a:srgbClr val="FF0000"/>
              </a:solidFill>
            </a:rPr>
            <a:t>xxxxx</a:t>
          </a:r>
          <a:r>
            <a:rPr lang="sr-Cyrl-RS" sz="1100" kern="1200" dirty="0"/>
            <a:t> динара</a:t>
          </a:r>
          <a:endParaRPr lang="en-US" sz="1100" kern="1200" dirty="0"/>
        </a:p>
      </dsp:txBody>
      <dsp:txXfrm>
        <a:off x="4375186" y="2784240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Примања од продаје нефинансијске имовине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/>
            <a:t> динара</a:t>
          </a:r>
          <a:endParaRPr lang="en-US" sz="1100" kern="1200" dirty="0"/>
        </a:p>
      </dsp:txBody>
      <dsp:txXfrm>
        <a:off x="2859981" y="3665861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Примања од продаје финансијске имовине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rgbClr val="FF0000"/>
              </a:solidFill>
            </a:rPr>
            <a:t>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1357301" y="2798289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Latn-RS" sz="1000" kern="1200" dirty="0" err="1">
              <a:solidFill>
                <a:srgbClr val="FF0000"/>
              </a:solidFill>
            </a:rPr>
            <a:t>xxxx</a:t>
          </a:r>
          <a:r>
            <a:rPr lang="sr-Cyrl-RS" sz="1000" kern="1200" dirty="0"/>
            <a:t> </a:t>
          </a:r>
          <a:r>
            <a:rPr lang="sr-Latn-RS" sz="1000" kern="1200" dirty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357301" y="1063144"/>
        <a:ext cx="942011" cy="942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84431-F906-455C-AAF5-4FBEC1E13C27}">
      <dsp:nvSpPr>
        <dsp:cNvPr id="0" name=""/>
        <dsp:cNvSpPr/>
      </dsp:nvSpPr>
      <dsp:spPr>
        <a:xfrm>
          <a:off x="2406080" y="452153"/>
          <a:ext cx="3704076" cy="3704076"/>
        </a:xfrm>
        <a:prstGeom prst="blockArc">
          <a:avLst>
            <a:gd name="adj1" fmla="val 13069771"/>
            <a:gd name="adj2" fmla="val 15892869"/>
            <a:gd name="adj3" fmla="val 3434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2234321" y="643702"/>
          <a:ext cx="3704076" cy="3704076"/>
        </a:xfrm>
        <a:prstGeom prst="blockArc">
          <a:avLst>
            <a:gd name="adj1" fmla="val 11148650"/>
            <a:gd name="adj2" fmla="val 13556078"/>
            <a:gd name="adj3" fmla="val 3434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8100000"/>
            <a:gd name="adj2" fmla="val 10800000"/>
            <a:gd name="adj3" fmla="val 3434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2223280" y="439336"/>
          <a:ext cx="3704076" cy="3704076"/>
        </a:xfrm>
        <a:prstGeom prst="blockArc">
          <a:avLst>
            <a:gd name="adj1" fmla="val 5309683"/>
            <a:gd name="adj2" fmla="val 8045950"/>
            <a:gd name="adj3" fmla="val 3434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264706" y="438719"/>
          <a:ext cx="3704076" cy="3704076"/>
        </a:xfrm>
        <a:prstGeom prst="blockArc">
          <a:avLst>
            <a:gd name="adj1" fmla="val 2755725"/>
            <a:gd name="adj2" fmla="val 5387933"/>
            <a:gd name="adj3" fmla="val 3434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0"/>
            <a:gd name="adj2" fmla="val 2700000"/>
            <a:gd name="adj3" fmla="val 3434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8900000"/>
            <a:gd name="adj2" fmla="val 0"/>
            <a:gd name="adj3" fmla="val 3434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6200000"/>
            <a:gd name="adj2" fmla="val 18900000"/>
            <a:gd name="adj3" fmla="val 343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264696" y="1459848"/>
          <a:ext cx="1662034" cy="17032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000" kern="1200" dirty="0">
              <a:solidFill>
                <a:schemeClr val="bg1"/>
              </a:solidFill>
            </a:rPr>
            <a:t>Укупни расходи и издаци </a:t>
          </a:r>
          <a:r>
            <a:rPr lang="sr-Latn-RS" sz="2000" kern="1200" dirty="0" err="1">
              <a:solidFill>
                <a:srgbClr val="FF0000"/>
              </a:solidFill>
            </a:rPr>
            <a:t>xxxx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3508095" y="1709277"/>
        <a:ext cx="1175236" cy="1204347"/>
      </dsp:txXfrm>
    </dsp:sp>
    <dsp:sp modelId="{73F305AC-CFDC-45B1-8AB8-6FABD1C99179}">
      <dsp:nvSpPr>
        <dsp:cNvPr id="0" name=""/>
        <dsp:cNvSpPr/>
      </dsp:nvSpPr>
      <dsp:spPr>
        <a:xfrm>
          <a:off x="3472453" y="-131104"/>
          <a:ext cx="1246518" cy="12446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Коришћење роба и услуга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ru-RU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655001" y="51168"/>
        <a:ext cx="881422" cy="880084"/>
      </dsp:txXfrm>
    </dsp:sp>
    <dsp:sp modelId="{A14630AA-C1BD-4A7E-B665-0A7C9B6C19C9}">
      <dsp:nvSpPr>
        <dsp:cNvPr id="0" name=""/>
        <dsp:cNvSpPr/>
      </dsp:nvSpPr>
      <dsp:spPr>
        <a:xfrm>
          <a:off x="4800090" y="450388"/>
          <a:ext cx="1165455" cy="1147914"/>
        </a:xfrm>
        <a:prstGeom prst="ellipse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Дотације и трансфери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4970767" y="618496"/>
        <a:ext cx="824101" cy="811698"/>
      </dsp:txXfrm>
    </dsp:sp>
    <dsp:sp modelId="{E43F7264-94BE-4E7E-8A98-A0D70BB3AF06}">
      <dsp:nvSpPr>
        <dsp:cNvPr id="0" name=""/>
        <dsp:cNvSpPr/>
      </dsp:nvSpPr>
      <dsp:spPr>
        <a:xfrm>
          <a:off x="5381584" y="1785007"/>
          <a:ext cx="1068741" cy="1052887"/>
        </a:xfrm>
        <a:prstGeom prst="ellipse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Расходи за запослене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5538097" y="1939199"/>
        <a:ext cx="755715" cy="744503"/>
      </dsp:txXfrm>
    </dsp:sp>
    <dsp:sp modelId="{115526CD-270E-4C52-A164-15F2B6F9FE39}">
      <dsp:nvSpPr>
        <dsp:cNvPr id="0" name=""/>
        <dsp:cNvSpPr/>
      </dsp:nvSpPr>
      <dsp:spPr>
        <a:xfrm>
          <a:off x="4850254" y="3084884"/>
          <a:ext cx="1065128" cy="1027344"/>
        </a:xfrm>
        <a:prstGeom prst="ellipse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Социјална помоћ </a:t>
          </a:r>
          <a:r>
            <a:rPr lang="sr-Latn-RS" sz="1100" kern="1200" dirty="0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5006238" y="3235335"/>
        <a:ext cx="753160" cy="726442"/>
      </dsp:txXfrm>
    </dsp:sp>
    <dsp:sp modelId="{5101AD7C-EA94-402A-A388-0FD916639D60}">
      <dsp:nvSpPr>
        <dsp:cNvPr id="0" name=""/>
        <dsp:cNvSpPr/>
      </dsp:nvSpPr>
      <dsp:spPr>
        <a:xfrm>
          <a:off x="3604745" y="3585613"/>
          <a:ext cx="1036777" cy="1050749"/>
        </a:xfrm>
        <a:prstGeom prst="ellipse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Субвенције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756577" y="3739492"/>
        <a:ext cx="733113" cy="742991"/>
      </dsp:txXfrm>
    </dsp:sp>
    <dsp:sp modelId="{D19ADD6D-9F0A-4766-B637-BB2D5495A9BB}">
      <dsp:nvSpPr>
        <dsp:cNvPr id="0" name=""/>
        <dsp:cNvSpPr/>
      </dsp:nvSpPr>
      <dsp:spPr>
        <a:xfrm>
          <a:off x="2306192" y="3084884"/>
          <a:ext cx="1004830" cy="1027344"/>
        </a:xfrm>
        <a:prstGeom prst="ellipse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Остали расходи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2453346" y="3235335"/>
        <a:ext cx="710522" cy="726442"/>
      </dsp:txXfrm>
    </dsp:sp>
    <dsp:sp modelId="{4F05B281-B6DB-45BB-A427-1BF92AADC139}">
      <dsp:nvSpPr>
        <dsp:cNvPr id="0" name=""/>
        <dsp:cNvSpPr/>
      </dsp:nvSpPr>
      <dsp:spPr>
        <a:xfrm>
          <a:off x="1779274" y="1757247"/>
          <a:ext cx="992394" cy="1108407"/>
        </a:xfrm>
        <a:prstGeom prst="ellipse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Средства резерве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1924607" y="1919569"/>
        <a:ext cx="701728" cy="783763"/>
      </dsp:txXfrm>
    </dsp:sp>
    <dsp:sp modelId="{2D6C03BD-4023-431E-84F6-C080A9961C8A}">
      <dsp:nvSpPr>
        <dsp:cNvPr id="0" name=""/>
        <dsp:cNvSpPr/>
      </dsp:nvSpPr>
      <dsp:spPr>
        <a:xfrm>
          <a:off x="2225879" y="607694"/>
          <a:ext cx="1189082" cy="116023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Капитални издаци </a:t>
          </a:r>
          <a:r>
            <a:rPr lang="sr-Latn-RS" sz="1100" kern="1200" dirty="0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2400016" y="777606"/>
        <a:ext cx="840808" cy="820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batocina.org.rs/budze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x-none"/>
              <a:t>ОПШТИНА</a:t>
            </a:r>
            <a:r>
              <a:rPr lang="en-US" dirty="0"/>
              <a:t> </a:t>
            </a:r>
            <a:r>
              <a:rPr lang="sr-Cyrl-CS" dirty="0" smtClean="0"/>
              <a:t>БАТОЧИНА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x-none" dirty="0"/>
              <a:t>ГРАЂАНСКИ ВОДИЧ КРОЗ ОДЛУКУ О БУЏЕТУ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Latn-CS" dirty="0" smtClean="0"/>
              <a:t>2</a:t>
            </a:r>
            <a:r>
              <a:rPr lang="sr-Cyrl-CS" dirty="0" smtClean="0"/>
              <a:t>1</a:t>
            </a:r>
            <a:r>
              <a:rPr lang="x-none" smtClean="0"/>
              <a:t>. </a:t>
            </a:r>
            <a:r>
              <a:rPr lang="x-none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grb-srbije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071546"/>
            <a:ext cx="92869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 xmlns="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x-none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x-none" sz="3000" b="1" dirty="0"/>
              <a:t>Структура планираних прихода и примања </a:t>
            </a:r>
            <a:r>
              <a:rPr lang="x-none" sz="3000" b="1"/>
              <a:t>за </a:t>
            </a:r>
            <a:r>
              <a:rPr lang="x-none" sz="3000" b="1" smtClean="0"/>
              <a:t>20</a:t>
            </a:r>
            <a:r>
              <a:rPr lang="sr-Cyrl-CS" sz="3000" b="1" dirty="0" smtClean="0"/>
              <a:t>21</a:t>
            </a:r>
            <a:r>
              <a:rPr lang="x-none" sz="3000" b="1" smtClean="0"/>
              <a:t>. </a:t>
            </a:r>
            <a:r>
              <a:rPr lang="x-none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2900" b="1" dirty="0"/>
              <a:t>Структура планираних прихода и примања </a:t>
            </a:r>
            <a:r>
              <a:rPr lang="x-none" sz="2900" b="1"/>
              <a:t>за </a:t>
            </a:r>
            <a:r>
              <a:rPr lang="x-none" sz="2900" b="1" smtClean="0"/>
              <a:t>20</a:t>
            </a:r>
            <a:r>
              <a:rPr lang="sr-Cyrl-CS" sz="2900" b="1" dirty="0" smtClean="0"/>
              <a:t>20</a:t>
            </a:r>
            <a:r>
              <a:rPr lang="x-none" sz="2900" b="1" smtClean="0"/>
              <a:t>. </a:t>
            </a:r>
            <a:r>
              <a:rPr lang="x-none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FD690970-CB48-4F14-9964-6D469EC66B8B}"/>
              </a:ext>
            </a:extLst>
          </p:cNvPr>
          <p:cNvGraphicFramePr/>
          <p:nvPr/>
        </p:nvGraphicFramePr>
        <p:xfrm>
          <a:off x="1500166" y="1785926"/>
          <a:ext cx="6181725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x-none" dirty="0"/>
              <a:t>Шта се променило у односу </a:t>
            </a:r>
            <a:r>
              <a:rPr lang="x-none"/>
              <a:t>на </a:t>
            </a:r>
            <a:r>
              <a:rPr lang="x-none" smtClean="0"/>
              <a:t>20</a:t>
            </a:r>
            <a:r>
              <a:rPr lang="sr-Cyrl-CS" dirty="0" smtClean="0"/>
              <a:t>20</a:t>
            </a:r>
            <a:r>
              <a:rPr lang="x-none" smtClean="0"/>
              <a:t>. </a:t>
            </a:r>
            <a:r>
              <a:rPr lang="x-none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1303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x-none" dirty="0"/>
              <a:t>Укупни приходи и примања наше општине </a:t>
            </a:r>
            <a:r>
              <a:rPr lang="x-none"/>
              <a:t>у </a:t>
            </a:r>
            <a:r>
              <a:rPr lang="x-none" smtClean="0"/>
              <a:t>20</a:t>
            </a:r>
            <a:r>
              <a:rPr lang="sr-Latn-CS" dirty="0" smtClean="0"/>
              <a:t>2</a:t>
            </a:r>
            <a:r>
              <a:rPr lang="sr-Cyrl-CS" dirty="0" smtClean="0"/>
              <a:t>1</a:t>
            </a:r>
            <a:r>
              <a:rPr lang="x-none" smtClean="0"/>
              <a:t>. </a:t>
            </a:r>
            <a:r>
              <a:rPr lang="x-none" dirty="0"/>
              <a:t>години су </a:t>
            </a:r>
            <a:r>
              <a:rPr lang="x-none"/>
              <a:t>се </a:t>
            </a:r>
            <a:r>
              <a:rPr lang="sr-Cyrl-CS" b="1" dirty="0" smtClean="0"/>
              <a:t>повећали </a:t>
            </a:r>
            <a:r>
              <a:rPr lang="x-none" smtClean="0"/>
              <a:t>у </a:t>
            </a:r>
            <a:r>
              <a:rPr lang="x-none" dirty="0"/>
              <a:t>односу на последњу измену Одлуке о буџету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Cyrl-CS" dirty="0" smtClean="0"/>
              <a:t>20</a:t>
            </a:r>
            <a:r>
              <a:rPr lang="x-none" smtClean="0"/>
              <a:t>. </a:t>
            </a:r>
            <a:r>
              <a:rPr lang="x-none" dirty="0"/>
              <a:t>годину </a:t>
            </a:r>
            <a:r>
              <a:rPr lang="x-none"/>
              <a:t>за</a:t>
            </a:r>
            <a:r>
              <a:rPr lang="x-none" b="1"/>
              <a:t> </a:t>
            </a:r>
            <a:r>
              <a:rPr lang="sr-Cyrl-CS" b="1" dirty="0" smtClean="0">
                <a:solidFill>
                  <a:srgbClr val="FF0000"/>
                </a:solidFill>
              </a:rPr>
              <a:t>33.244.105,54</a:t>
            </a:r>
            <a:r>
              <a:rPr lang="sr-Cyrl-CS" b="1" dirty="0" smtClean="0"/>
              <a:t> </a:t>
            </a:r>
            <a:r>
              <a:rPr lang="x-none" smtClean="0"/>
              <a:t>динара</a:t>
            </a:r>
            <a:r>
              <a:rPr lang="sr-Cyrl-C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831980" y="2786058"/>
            <a:ext cx="6597672" cy="3416271"/>
          </a:xfrm>
        </p:spPr>
        <p:txBody>
          <a:bodyPr>
            <a:normAutofit/>
          </a:bodyPr>
          <a:lstStyle/>
          <a:p>
            <a:pPr marL="0" lvl="0" indent="0"/>
            <a:r>
              <a:rPr lang="sr-Cyrl-CS" sz="2200" b="1" dirty="0" smtClean="0">
                <a:solidFill>
                  <a:srgbClr val="0070C0"/>
                </a:solidFill>
              </a:rPr>
              <a:t>   </a:t>
            </a:r>
            <a:r>
              <a:rPr lang="x-none" sz="2200" b="1" smtClean="0">
                <a:solidFill>
                  <a:srgbClr val="0000FF"/>
                </a:solidFill>
              </a:rPr>
              <a:t>Порески приходи</a:t>
            </a:r>
            <a:r>
              <a:rPr lang="x-none" sz="2200" smtClean="0">
                <a:solidFill>
                  <a:srgbClr val="0000FF"/>
                </a:solidFill>
              </a:rPr>
              <a:t> </a:t>
            </a:r>
            <a:r>
              <a:rPr lang="x-none" sz="2200" smtClean="0">
                <a:solidFill>
                  <a:srgbClr val="000000"/>
                </a:solidFill>
              </a:rPr>
              <a:t>су повећани за </a:t>
            </a:r>
            <a:r>
              <a:rPr lang="sr-Latn-CS" sz="2200" dirty="0" smtClean="0">
                <a:solidFill>
                  <a:srgbClr val="000000"/>
                </a:solidFill>
              </a:rPr>
              <a:t>24.530.000,00</a:t>
            </a:r>
            <a:r>
              <a:rPr lang="x-none" sz="2200" smtClean="0">
                <a:solidFill>
                  <a:srgbClr val="000000"/>
                </a:solidFill>
              </a:rPr>
              <a:t> динара.</a:t>
            </a:r>
            <a:endParaRPr lang="sr-Cyrl-CS" sz="2200" dirty="0" smtClean="0">
              <a:solidFill>
                <a:srgbClr val="000000"/>
              </a:solidFill>
            </a:endParaRPr>
          </a:p>
          <a:p>
            <a:pPr marL="0" indent="0"/>
            <a:r>
              <a:rPr lang="sr-Cyrl-CS" sz="2200" b="1" dirty="0" smtClean="0">
                <a:solidFill>
                  <a:srgbClr val="0000FF"/>
                </a:solidFill>
              </a:rPr>
              <a:t>   Неп</a:t>
            </a:r>
            <a:r>
              <a:rPr lang="x-none" sz="2200" b="1" smtClean="0">
                <a:solidFill>
                  <a:srgbClr val="0000FF"/>
                </a:solidFill>
              </a:rPr>
              <a:t>орески приходи </a:t>
            </a:r>
            <a:r>
              <a:rPr lang="x-none" sz="2200" smtClean="0"/>
              <a:t>су</a:t>
            </a:r>
            <a:r>
              <a:rPr lang="x-none" sz="2200" b="1" smtClean="0">
                <a:solidFill>
                  <a:srgbClr val="FF0000"/>
                </a:solidFill>
              </a:rPr>
              <a:t> </a:t>
            </a:r>
            <a:r>
              <a:rPr lang="sr-Cyrl-CS" sz="2200" dirty="0" smtClean="0"/>
              <a:t>умањени</a:t>
            </a:r>
            <a:r>
              <a:rPr lang="x-none" sz="2200" smtClean="0"/>
              <a:t> за </a:t>
            </a:r>
            <a:r>
              <a:rPr lang="sr-Cyrl-CS" sz="2200" dirty="0" smtClean="0"/>
              <a:t>1.529.896 </a:t>
            </a:r>
            <a:r>
              <a:rPr lang="x-none" sz="2200" smtClean="0"/>
              <a:t>динара.</a:t>
            </a:r>
            <a:endParaRPr lang="sr-Cyrl-CS" sz="2200" dirty="0" smtClean="0"/>
          </a:p>
          <a:p>
            <a:pPr lvl="0"/>
            <a:r>
              <a:rPr lang="x-none" sz="2200" b="1" smtClean="0">
                <a:solidFill>
                  <a:srgbClr val="0000FF"/>
                </a:solidFill>
              </a:rPr>
              <a:t>Трансфери</a:t>
            </a:r>
            <a:r>
              <a:rPr lang="x-none" sz="2200" smtClean="0"/>
              <a:t> су </a:t>
            </a:r>
            <a:r>
              <a:rPr lang="sr-Cyrl-CS" sz="2200" dirty="0" smtClean="0"/>
              <a:t>повећани</a:t>
            </a:r>
            <a:r>
              <a:rPr lang="x-none" sz="2200" smtClean="0"/>
              <a:t> за </a:t>
            </a:r>
            <a:r>
              <a:rPr lang="sr-Latn-CS" sz="2200" dirty="0" smtClean="0"/>
              <a:t>134.376.482</a:t>
            </a:r>
            <a:r>
              <a:rPr lang="sr-Cyrl-CS" sz="2200" dirty="0" smtClean="0"/>
              <a:t> </a:t>
            </a:r>
            <a:r>
              <a:rPr lang="x-none" sz="2200" smtClean="0"/>
              <a:t>динара.</a:t>
            </a:r>
            <a:endParaRPr lang="en-US" sz="2200" dirty="0" smtClean="0"/>
          </a:p>
          <a:p>
            <a:pPr lvl="0" algn="just"/>
            <a:r>
              <a:rPr lang="x-none" sz="2200" b="1" smtClean="0">
                <a:solidFill>
                  <a:srgbClr val="0000FF"/>
                </a:solidFill>
              </a:rPr>
              <a:t>Примања од продаје нефинансијске имовине</a:t>
            </a:r>
            <a:r>
              <a:rPr lang="x-none" sz="2200" smtClean="0">
                <a:solidFill>
                  <a:srgbClr val="FF0000"/>
                </a:solidFill>
              </a:rPr>
              <a:t> </a:t>
            </a:r>
            <a:r>
              <a:rPr lang="sr-Cyrl-CS" sz="2200" dirty="0" smtClean="0"/>
              <a:t>повећана </a:t>
            </a:r>
            <a:r>
              <a:rPr lang="x-none" sz="2200" smtClean="0"/>
              <a:t>за </a:t>
            </a:r>
            <a:r>
              <a:rPr lang="sr-Cyrl-CS" sz="2200" dirty="0" smtClean="0"/>
              <a:t>1.500.000,00</a:t>
            </a:r>
            <a:r>
              <a:rPr lang="x-none" sz="2200" smtClean="0"/>
              <a:t> динара.</a:t>
            </a:r>
            <a:endParaRPr lang="en-US" sz="2200" dirty="0" smtClean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xmlns="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56" y="2597463"/>
            <a:ext cx="685165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endParaRPr lang="en-US" sz="2000" dirty="0" smtClean="0"/>
          </a:p>
        </p:txBody>
      </p:sp>
      <p:sp>
        <p:nvSpPr>
          <p:cNvPr id="13319" name="AutoShape 8">
            <a:extLst>
              <a:ext uri="{FF2B5EF4-FFF2-40B4-BE49-F238E27FC236}">
                <a16:creationId xmlns:a16="http://schemas.microsoft.com/office/drawing/2014/main" xmlns="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3714752"/>
            <a:ext cx="485775" cy="814387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x-none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x-none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x-none" sz="1600" dirty="0"/>
              <a:t>	</a:t>
            </a:r>
            <a:r>
              <a:rPr lang="x-none" sz="1700" dirty="0"/>
              <a:t>Буџет мора бити у равнотежи, што значи да расходи морају одговарати приходима. Укупни планирани расходи и издаци </a:t>
            </a:r>
            <a:r>
              <a:rPr lang="x-none" sz="1700"/>
              <a:t>у </a:t>
            </a:r>
            <a:r>
              <a:rPr lang="x-none" sz="1700" smtClean="0"/>
              <a:t>20</a:t>
            </a:r>
            <a:r>
              <a:rPr lang="sr-Cyrl-CS" sz="1700" dirty="0" smtClean="0"/>
              <a:t>21</a:t>
            </a:r>
            <a:r>
              <a:rPr lang="x-none" sz="1700" smtClean="0"/>
              <a:t>. </a:t>
            </a:r>
            <a:r>
              <a:rPr lang="x-none" sz="1700" dirty="0"/>
              <a:t>години из буџета износе: </a:t>
            </a:r>
          </a:p>
          <a:p>
            <a:endParaRPr lang="x-none" sz="1600" dirty="0"/>
          </a:p>
          <a:p>
            <a:endParaRPr lang="x-none" sz="1600" dirty="0"/>
          </a:p>
          <a:p>
            <a:endParaRPr lang="x-none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x-none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x-none" sz="1700" b="1" dirty="0"/>
              <a:t>РАСХОДИ </a:t>
            </a:r>
            <a:r>
              <a:rPr lang="x-none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x-none" sz="1700" b="1" dirty="0"/>
              <a:t>ИЗДАЦИ</a:t>
            </a:r>
            <a:r>
              <a:rPr lang="x-none" sz="1700" dirty="0"/>
              <a:t> представљају трошкове изградње или инвестиционог одржавања већ постојећих објеката, набавку земљишта, машина и опрeме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x-none" sz="1700" b="1" dirty="0"/>
              <a:t>РАСХОДИ И ИЗДАЦИ </a:t>
            </a:r>
            <a:r>
              <a:rPr lang="x-none" sz="1700" dirty="0"/>
              <a:t>морају се исказивати на законом прописан начин, односно морају се исказивати: по </a:t>
            </a:r>
            <a:r>
              <a:rPr lang="x-none" sz="1700" i="1" dirty="0"/>
              <a:t>програмима</a:t>
            </a:r>
            <a:r>
              <a:rPr lang="x-none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x-none" sz="1700" i="1" dirty="0"/>
              <a:t>основној намени </a:t>
            </a:r>
            <a:r>
              <a:rPr lang="x-none" sz="1700" dirty="0"/>
              <a:t>која показује за коју врсту трошка се средства издвајају; по </a:t>
            </a:r>
            <a:r>
              <a:rPr lang="x-none" sz="1700" i="1" dirty="0"/>
              <a:t>функцији</a:t>
            </a:r>
            <a:r>
              <a:rPr lang="x-none" sz="1700" dirty="0"/>
              <a:t> која показује функционалну намену за одређену област и по </a:t>
            </a:r>
            <a:r>
              <a:rPr lang="x-none" sz="1700" i="1" dirty="0"/>
              <a:t>корисницима буџета </a:t>
            </a:r>
            <a:r>
              <a:rPr lang="x-none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CS" b="1" dirty="0" smtClean="0"/>
              <a:t>528 </a:t>
            </a:r>
            <a:r>
              <a:rPr lang="x-none" b="1" smtClean="0"/>
              <a:t>мили</a:t>
            </a:r>
            <a:r>
              <a:rPr lang="sr-Cyrl-CS" b="1" dirty="0" smtClean="0"/>
              <a:t>она</a:t>
            </a:r>
            <a:r>
              <a:rPr lang="x-none" b="1" smtClean="0"/>
              <a:t> </a:t>
            </a:r>
            <a:r>
              <a:rPr lang="x-none" b="1" dirty="0"/>
              <a:t>динара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x-none" sz="3000" b="1" dirty="0"/>
              <a:t>Структура планираних расхода и издатака буџета </a:t>
            </a:r>
            <a:r>
              <a:rPr lang="x-none" sz="3000" b="1"/>
              <a:t>за </a:t>
            </a:r>
            <a:r>
              <a:rPr lang="x-none" sz="3000" b="1" smtClean="0"/>
              <a:t>20</a:t>
            </a:r>
            <a:r>
              <a:rPr lang="sr-Cyrl-CS" sz="3000" b="1" dirty="0" smtClean="0"/>
              <a:t>21</a:t>
            </a:r>
            <a:r>
              <a:rPr lang="x-none" sz="3000" b="1" smtClean="0"/>
              <a:t>. </a:t>
            </a:r>
            <a:r>
              <a:rPr lang="x-none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sz="3200" b="1" dirty="0"/>
              <a:t>Структура планираних расхода и издатака буџета</a:t>
            </a:r>
            <a:r>
              <a:rPr lang="x-none" b="1" dirty="0"/>
              <a:t> </a:t>
            </a:r>
            <a:r>
              <a:rPr lang="x-none" sz="3200" b="1"/>
              <a:t>за </a:t>
            </a:r>
            <a:r>
              <a:rPr lang="x-none" sz="3200" b="1" smtClean="0"/>
              <a:t>20</a:t>
            </a:r>
            <a:r>
              <a:rPr lang="sr-Latn-CS" sz="3200" b="1" dirty="0" smtClean="0"/>
              <a:t>2</a:t>
            </a:r>
            <a:r>
              <a:rPr lang="sr-Cyrl-CS" sz="3200" b="1" dirty="0" smtClean="0"/>
              <a:t>1</a:t>
            </a:r>
            <a:r>
              <a:rPr lang="x-none" sz="3200" b="1" smtClean="0"/>
              <a:t>. </a:t>
            </a:r>
            <a:r>
              <a:rPr lang="x-none" sz="3200" b="1" dirty="0"/>
              <a:t>годину</a:t>
            </a:r>
            <a:endParaRPr lang="en-US" sz="3200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A58B7940-79B6-454A-BE8A-26FB06AC5A27}"/>
              </a:ext>
            </a:extLst>
          </p:cNvPr>
          <p:cNvGraphicFramePr>
            <a:graphicFrameLocks/>
          </p:cNvGraphicFramePr>
          <p:nvPr/>
        </p:nvGraphicFramePr>
        <p:xfrm>
          <a:off x="1428728" y="2000240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FD690970-CB48-4F14-9964-6D469EC66B8B}"/>
              </a:ext>
            </a:extLst>
          </p:cNvPr>
          <p:cNvGraphicFramePr/>
          <p:nvPr/>
        </p:nvGraphicFramePr>
        <p:xfrm>
          <a:off x="785786" y="1500174"/>
          <a:ext cx="7620000" cy="4514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A58B7940-79B6-454A-BE8A-26FB06AC5A27}"/>
              </a:ext>
            </a:extLst>
          </p:cNvPr>
          <p:cNvGraphicFramePr>
            <a:graphicFrameLocks/>
          </p:cNvGraphicFramePr>
          <p:nvPr/>
        </p:nvGraphicFramePr>
        <p:xfrm>
          <a:off x="857225" y="1571612"/>
          <a:ext cx="7572428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x-none" sz="2800" dirty="0"/>
              <a:t>Шта се променило у односу </a:t>
            </a:r>
            <a:r>
              <a:rPr lang="x-none" sz="2800"/>
              <a:t>на </a:t>
            </a:r>
            <a:r>
              <a:rPr lang="sr-Cyrl-CS" sz="2800" dirty="0" smtClean="0"/>
              <a:t>2020</a:t>
            </a:r>
            <a:r>
              <a:rPr lang="x-none" sz="2800" smtClean="0"/>
              <a:t>. </a:t>
            </a:r>
            <a:r>
              <a:rPr lang="x-none" sz="2800" dirty="0"/>
              <a:t>годину?</a:t>
            </a:r>
            <a:endParaRPr lang="x-none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x-none" sz="2000" dirty="0">
                <a:solidFill>
                  <a:srgbClr val="0000FF"/>
                </a:solidFill>
              </a:rPr>
              <a:t>Укупни трошкови наше општине </a:t>
            </a:r>
            <a:r>
              <a:rPr lang="x-none" sz="2000">
                <a:solidFill>
                  <a:srgbClr val="0000FF"/>
                </a:solidFill>
              </a:rPr>
              <a:t>у </a:t>
            </a:r>
            <a:r>
              <a:rPr lang="x-none" sz="2000" smtClean="0">
                <a:solidFill>
                  <a:srgbClr val="0000FF"/>
                </a:solidFill>
              </a:rPr>
              <a:t>20</a:t>
            </a:r>
            <a:r>
              <a:rPr lang="sr-Cyrl-CS" sz="2000" dirty="0" smtClean="0">
                <a:solidFill>
                  <a:srgbClr val="0000FF"/>
                </a:solidFill>
              </a:rPr>
              <a:t>21</a:t>
            </a:r>
            <a:r>
              <a:rPr lang="x-none" sz="2000" smtClean="0">
                <a:solidFill>
                  <a:srgbClr val="0000FF"/>
                </a:solidFill>
              </a:rPr>
              <a:t>. </a:t>
            </a:r>
            <a:r>
              <a:rPr lang="x-none" sz="2000" dirty="0">
                <a:solidFill>
                  <a:srgbClr val="0000FF"/>
                </a:solidFill>
              </a:rPr>
              <a:t>години су </a:t>
            </a:r>
            <a:r>
              <a:rPr lang="x-none" sz="2000">
                <a:solidFill>
                  <a:srgbClr val="0000FF"/>
                </a:solidFill>
              </a:rPr>
              <a:t>се </a:t>
            </a:r>
            <a:r>
              <a:rPr lang="sr-Cyrl-CS" sz="2000" b="1" dirty="0" smtClean="0">
                <a:solidFill>
                  <a:srgbClr val="0000FF"/>
                </a:solidFill>
              </a:rPr>
              <a:t>повећали </a:t>
            </a:r>
            <a:r>
              <a:rPr lang="x-none" sz="2000" smtClean="0">
                <a:solidFill>
                  <a:srgbClr val="0000FF"/>
                </a:solidFill>
              </a:rPr>
              <a:t>у </a:t>
            </a:r>
            <a:r>
              <a:rPr lang="x-none" sz="2000" dirty="0">
                <a:solidFill>
                  <a:srgbClr val="0000FF"/>
                </a:solidFill>
              </a:rPr>
              <a:t>односу на последњу измену Одлуке о буџету </a:t>
            </a:r>
            <a:r>
              <a:rPr lang="x-none" sz="2000">
                <a:solidFill>
                  <a:srgbClr val="0000FF"/>
                </a:solidFill>
              </a:rPr>
              <a:t>за </a:t>
            </a:r>
            <a:r>
              <a:rPr lang="x-none" sz="2000" smtClean="0">
                <a:solidFill>
                  <a:srgbClr val="0000FF"/>
                </a:solidFill>
              </a:rPr>
              <a:t>20</a:t>
            </a:r>
            <a:r>
              <a:rPr lang="sr-Cyrl-CS" sz="2000" dirty="0" smtClean="0">
                <a:solidFill>
                  <a:srgbClr val="0000FF"/>
                </a:solidFill>
              </a:rPr>
              <a:t>20.</a:t>
            </a:r>
            <a:r>
              <a:rPr lang="x-none" sz="2000" smtClean="0">
                <a:solidFill>
                  <a:srgbClr val="0000FF"/>
                </a:solidFill>
              </a:rPr>
              <a:t> </a:t>
            </a:r>
            <a:r>
              <a:rPr lang="x-none" sz="2000" dirty="0">
                <a:solidFill>
                  <a:srgbClr val="0000FF"/>
                </a:solidFill>
              </a:rPr>
              <a:t>годину </a:t>
            </a:r>
            <a:r>
              <a:rPr lang="x-none" sz="2000">
                <a:solidFill>
                  <a:srgbClr val="0000FF"/>
                </a:solidFill>
              </a:rPr>
              <a:t>за </a:t>
            </a:r>
            <a:r>
              <a:rPr lang="sr-Cyrl-CS" sz="2000" b="1" dirty="0" smtClean="0">
                <a:solidFill>
                  <a:srgbClr val="0000FF"/>
                </a:solidFill>
              </a:rPr>
              <a:t>33.244.105,54 </a:t>
            </a:r>
            <a:r>
              <a:rPr lang="x-none" sz="2000" smtClean="0">
                <a:solidFill>
                  <a:srgbClr val="0000FF"/>
                </a:solidFill>
              </a:rPr>
              <a:t> </a:t>
            </a:r>
            <a:r>
              <a:rPr lang="x-none" sz="2000" smtClean="0">
                <a:solidFill>
                  <a:srgbClr val="0000FF"/>
                </a:solidFill>
              </a:rPr>
              <a:t>динара</a:t>
            </a:r>
            <a:r>
              <a:rPr lang="sr-Cyrl-CS" sz="2000" dirty="0" smtClean="0">
                <a:solidFill>
                  <a:srgbClr val="0000FF"/>
                </a:solidFill>
              </a:rPr>
              <a:t>.</a:t>
            </a:r>
            <a:endParaRPr lang="en-US" sz="2000" dirty="0">
              <a:solidFill>
                <a:srgbClr val="0000FF"/>
              </a:solidFill>
            </a:endParaRPr>
          </a:p>
          <a:p>
            <a:pPr marL="28575" indent="0" eaLnBrk="1" hangingPunct="1">
              <a:buFontTx/>
              <a:buNone/>
            </a:pPr>
            <a:endParaRPr lang="x-none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xmlns="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3"/>
            <a:ext cx="6851650" cy="14684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x-none" sz="1700" b="1" smtClean="0">
                <a:solidFill>
                  <a:srgbClr val="0000FF"/>
                </a:solidFill>
                <a:cs typeface="Arial" panose="020B0604020202020204" pitchFamily="34" charset="0"/>
              </a:rPr>
              <a:t>Расходи за запослене </a:t>
            </a:r>
            <a:r>
              <a:rPr lang="x-none" sz="1700" smtClean="0">
                <a:cs typeface="Arial" panose="020B0604020202020204" pitchFamily="34" charset="0"/>
              </a:rPr>
              <a:t>су </a:t>
            </a:r>
            <a:r>
              <a:rPr lang="sr-Cyrl-CS" sz="1700" dirty="0" smtClean="0"/>
              <a:t>смањени</a:t>
            </a:r>
            <a:r>
              <a:rPr lang="x-none" sz="1700" smtClean="0"/>
              <a:t>у </a:t>
            </a:r>
            <a:r>
              <a:rPr lang="x-none" sz="1700" smtClean="0"/>
              <a:t>за </a:t>
            </a:r>
            <a:r>
              <a:rPr lang="sr-Cyrl-CS" sz="1700" dirty="0" smtClean="0"/>
              <a:t>298.124,00</a:t>
            </a:r>
            <a:r>
              <a:rPr lang="x-none" sz="1700" smtClean="0"/>
              <a:t> динара</a:t>
            </a:r>
            <a:endParaRPr lang="sr-Cyrl-CS" sz="17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>
              <a:defRPr/>
            </a:pPr>
            <a:r>
              <a:rPr lang="x-none" sz="1700" b="1" smtClean="0">
                <a:solidFill>
                  <a:srgbClr val="FF0000"/>
                </a:solidFill>
                <a:cs typeface="Arial" pitchFamily="34" charset="0"/>
              </a:rPr>
              <a:t>Расходи </a:t>
            </a:r>
            <a:r>
              <a:rPr lang="x-none" sz="1700" b="1" smtClean="0">
                <a:solidFill>
                  <a:srgbClr val="FF0000"/>
                </a:solidFill>
                <a:cs typeface="Arial" pitchFamily="34" charset="0"/>
              </a:rPr>
              <a:t>за социјалну заштиту</a:t>
            </a:r>
            <a:r>
              <a:rPr lang="x-none" sz="170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x-none" sz="1700" smtClean="0">
                <a:solidFill>
                  <a:srgbClr val="000000"/>
                </a:solidFill>
              </a:rPr>
              <a:t>су </a:t>
            </a:r>
            <a:r>
              <a:rPr lang="sr-Cyrl-CS" sz="1700" dirty="0" smtClean="0">
                <a:solidFill>
                  <a:srgbClr val="000000"/>
                </a:solidFill>
              </a:rPr>
              <a:t>смањени</a:t>
            </a:r>
            <a:r>
              <a:rPr lang="x-none" sz="1700" smtClean="0">
                <a:solidFill>
                  <a:srgbClr val="000000"/>
                </a:solidFill>
              </a:rPr>
              <a:t> за </a:t>
            </a:r>
            <a:r>
              <a:rPr lang="sr-Cyrl-CS" sz="1700" dirty="0" smtClean="0">
                <a:solidFill>
                  <a:srgbClr val="000000"/>
                </a:solidFill>
              </a:rPr>
              <a:t>6.413.397,45</a:t>
            </a:r>
            <a:r>
              <a:rPr lang="x-none" sz="1700" smtClean="0">
                <a:solidFill>
                  <a:srgbClr val="000000"/>
                </a:solidFill>
              </a:rPr>
              <a:t> динара</a:t>
            </a:r>
            <a:endParaRPr lang="sr-Cyrl-CS" sz="17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x-none" sz="1700" b="1" smtClean="0">
                <a:solidFill>
                  <a:srgbClr val="FF0000"/>
                </a:solidFill>
                <a:cs typeface="Arial" panose="020B0604020202020204" pitchFamily="34" charset="0"/>
              </a:rPr>
              <a:t>Дотације и трансфери </a:t>
            </a:r>
            <a:r>
              <a:rPr lang="x-none" sz="1700" smtClean="0"/>
              <a:t>су </a:t>
            </a:r>
            <a:r>
              <a:rPr lang="sr-Cyrl-CS" sz="1700" dirty="0" smtClean="0"/>
              <a:t>смањени</a:t>
            </a:r>
            <a:r>
              <a:rPr lang="x-none" sz="1700" smtClean="0"/>
              <a:t> за </a:t>
            </a:r>
            <a:r>
              <a:rPr lang="sr-Cyrl-CS" sz="1700" dirty="0" smtClean="0"/>
              <a:t>5.477.956,00</a:t>
            </a:r>
            <a:r>
              <a:rPr lang="x-none" sz="1700" smtClean="0"/>
              <a:t> </a:t>
            </a:r>
            <a:r>
              <a:rPr lang="x-none" sz="1700" smtClean="0"/>
              <a:t>динара</a:t>
            </a:r>
            <a:r>
              <a:rPr lang="x-none" sz="1700" b="1" smtClean="0"/>
              <a:t>;</a:t>
            </a:r>
            <a:endParaRPr lang="sr-Cyrl-CS" sz="1700" b="1" dirty="0" smtClean="0"/>
          </a:p>
          <a:p>
            <a:pPr>
              <a:defRPr/>
            </a:pPr>
            <a:r>
              <a:rPr lang="sr-Cyrl-CS" sz="1700" b="1" dirty="0" smtClean="0">
                <a:solidFill>
                  <a:srgbClr val="FF0000"/>
                </a:solidFill>
              </a:rPr>
              <a:t>Отплата камата </a:t>
            </a:r>
            <a:r>
              <a:rPr lang="sr-Cyrl-CS" sz="1700" dirty="0" smtClean="0"/>
              <a:t>је смањена за </a:t>
            </a:r>
            <a:r>
              <a:rPr lang="sr-Cyrl-CS" sz="1700" dirty="0" smtClean="0"/>
              <a:t>630.000,00 </a:t>
            </a:r>
            <a:r>
              <a:rPr lang="sr-Cyrl-CS" sz="1700" dirty="0" smtClean="0"/>
              <a:t>динара</a:t>
            </a:r>
            <a:endParaRPr lang="x-none" sz="1700" smtClean="0"/>
          </a:p>
          <a:p>
            <a:pPr>
              <a:defRPr/>
            </a:pPr>
            <a:r>
              <a:rPr lang="x-none" sz="1700" b="1" smtClean="0">
                <a:solidFill>
                  <a:srgbClr val="FF0000"/>
                </a:solidFill>
                <a:cs typeface="Arial" panose="020B0604020202020204" pitchFamily="34" charset="0"/>
              </a:rPr>
              <a:t>Субвенције</a:t>
            </a:r>
            <a:r>
              <a:rPr lang="x-none" sz="1700" b="1" smtClean="0">
                <a:solidFill>
                  <a:srgbClr val="0000FF"/>
                </a:solidFill>
              </a:rPr>
              <a:t> </a:t>
            </a:r>
            <a:r>
              <a:rPr lang="x-none" sz="1700" smtClean="0"/>
              <a:t>су </a:t>
            </a:r>
            <a:r>
              <a:rPr lang="sr-Cyrl-CS" sz="1700" dirty="0" smtClean="0"/>
              <a:t>смањене </a:t>
            </a:r>
            <a:r>
              <a:rPr lang="x-none" sz="1700" smtClean="0"/>
              <a:t>за </a:t>
            </a:r>
            <a:r>
              <a:rPr lang="sr-Cyrl-CS" sz="1700" dirty="0" smtClean="0"/>
              <a:t>60</a:t>
            </a:r>
            <a:r>
              <a:rPr lang="sr-Cyrl-CS" sz="1700" dirty="0" smtClean="0">
                <a:cs typeface="Arial" panose="020B0604020202020204" pitchFamily="34" charset="0"/>
              </a:rPr>
              <a:t>0.000,00</a:t>
            </a:r>
            <a:r>
              <a:rPr lang="x-none" sz="1700" b="1" smtClean="0">
                <a:solidFill>
                  <a:schemeClr val="hlink"/>
                </a:solidFill>
              </a:rPr>
              <a:t> </a:t>
            </a:r>
            <a:r>
              <a:rPr lang="x-none" sz="1700" smtClean="0"/>
              <a:t>динара;</a:t>
            </a:r>
            <a:endParaRPr lang="sr-Cyrl-CS" sz="1700" dirty="0" smtClean="0"/>
          </a:p>
          <a:p>
            <a:pPr>
              <a:defRPr/>
            </a:pPr>
            <a:endParaRPr lang="sr-Cyrl-CS" sz="17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sr-Cyrl-CS" altLang="en-US" sz="1700" dirty="0" smtClean="0"/>
          </a:p>
          <a:p>
            <a:pPr>
              <a:defRPr/>
            </a:pPr>
            <a:endParaRPr lang="x-none" altLang="en-US" sz="1700" smtClean="0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xmlns="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286257"/>
            <a:ext cx="6851650" cy="1357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x-none" sz="1700" b="1" dirty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Расходи за запослене </a:t>
            </a:r>
            <a:r>
              <a:rPr lang="x-none" sz="1700" dirty="0">
                <a:latin typeface="+mn-lt"/>
                <a:cs typeface="Arial" panose="020B0604020202020204" pitchFamily="34" charset="0"/>
              </a:rPr>
              <a:t>су </a:t>
            </a:r>
            <a:r>
              <a:rPr lang="x-none" sz="1700" dirty="0">
                <a:latin typeface="+mn-lt"/>
              </a:rPr>
              <a:t>повећани су </a:t>
            </a:r>
            <a:r>
              <a:rPr lang="x-none" sz="1700">
                <a:latin typeface="+mn-lt"/>
              </a:rPr>
              <a:t>за </a:t>
            </a:r>
            <a:r>
              <a:rPr lang="sr-Cyrl-CS" sz="1700" dirty="0" smtClean="0">
                <a:latin typeface="+mn-lt"/>
              </a:rPr>
              <a:t>298.124,00</a:t>
            </a:r>
            <a:r>
              <a:rPr lang="x-none" sz="1700" smtClean="0">
                <a:latin typeface="+mn-lt"/>
              </a:rPr>
              <a:t> </a:t>
            </a:r>
            <a:r>
              <a:rPr lang="x-none" sz="1700" dirty="0">
                <a:latin typeface="+mn-lt"/>
              </a:rPr>
              <a:t>динара;</a:t>
            </a:r>
            <a:endParaRPr lang="en-US" sz="1700" dirty="0">
              <a:latin typeface="+mn-lt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x-none" sz="1700" b="1" smtClean="0">
                <a:solidFill>
                  <a:srgbClr val="0000FF"/>
                </a:solidFill>
                <a:cs typeface="Arial" panose="020B0604020202020204" pitchFamily="34" charset="0"/>
              </a:rPr>
              <a:t>Коришћење</a:t>
            </a:r>
            <a:r>
              <a:rPr lang="x-none" sz="1700" b="1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x-none" sz="1700" b="1" smtClean="0">
                <a:solidFill>
                  <a:srgbClr val="0000FF"/>
                </a:solidFill>
                <a:cs typeface="Arial" panose="020B0604020202020204" pitchFamily="34" charset="0"/>
              </a:rPr>
              <a:t>роба и услуга</a:t>
            </a:r>
            <a:r>
              <a:rPr lang="x-none" sz="1700" smtClean="0">
                <a:solidFill>
                  <a:srgbClr val="0000FF"/>
                </a:solidFill>
              </a:rPr>
              <a:t> </a:t>
            </a:r>
            <a:r>
              <a:rPr lang="x-none" sz="1700" smtClean="0"/>
              <a:t>су </a:t>
            </a:r>
            <a:r>
              <a:rPr lang="sr-Cyrl-CS" sz="1700" dirty="0" smtClean="0"/>
              <a:t>повећани</a:t>
            </a:r>
            <a:r>
              <a:rPr lang="x-none" sz="1700" smtClean="0"/>
              <a:t> </a:t>
            </a:r>
            <a:r>
              <a:rPr lang="x-none" sz="1700" smtClean="0">
                <a:solidFill>
                  <a:srgbClr val="000000"/>
                </a:solidFill>
              </a:rPr>
              <a:t>за </a:t>
            </a:r>
            <a:r>
              <a:rPr lang="sr-Cyrl-CS" sz="1700" dirty="0" smtClean="0">
                <a:solidFill>
                  <a:srgbClr val="000000"/>
                </a:solidFill>
              </a:rPr>
              <a:t>17.882.856,42</a:t>
            </a:r>
            <a:r>
              <a:rPr lang="x-none" sz="1700" smtClean="0">
                <a:cs typeface="Arial" panose="020B0604020202020204" pitchFamily="34" charset="0"/>
              </a:rPr>
              <a:t> </a:t>
            </a:r>
            <a:r>
              <a:rPr lang="x-none" sz="1700" smtClean="0">
                <a:cs typeface="Arial" panose="020B0604020202020204" pitchFamily="34" charset="0"/>
              </a:rPr>
              <a:t>динара</a:t>
            </a:r>
            <a:r>
              <a:rPr lang="x-none" sz="1700" b="1" smtClean="0">
                <a:solidFill>
                  <a:schemeClr val="hlink"/>
                </a:solidFill>
                <a:ea typeface="SimSun" panose="02010600030101010101" pitchFamily="2" charset="-122"/>
              </a:rPr>
              <a:t>;</a:t>
            </a:r>
            <a:endParaRPr lang="en-US" sz="1700" b="1" dirty="0" smtClean="0">
              <a:solidFill>
                <a:schemeClr val="hlink"/>
              </a:solidFill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x-none" sz="1700" b="1" smtClean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Дотације </a:t>
            </a:r>
            <a:r>
              <a:rPr lang="x-none" sz="1700" b="1" smtClean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и трансфери </a:t>
            </a:r>
            <a:r>
              <a:rPr lang="x-none" sz="1700" smtClean="0">
                <a:latin typeface="+mn-lt"/>
              </a:rPr>
              <a:t>су повећани за </a:t>
            </a:r>
            <a:r>
              <a:rPr lang="sr-Cyrl-CS" sz="1700" dirty="0" smtClean="0">
                <a:latin typeface="+mn-lt"/>
              </a:rPr>
              <a:t>8.223.990,20</a:t>
            </a:r>
            <a:r>
              <a:rPr lang="x-none" sz="1700" smtClean="0">
                <a:latin typeface="+mn-lt"/>
              </a:rPr>
              <a:t> динара</a:t>
            </a:r>
            <a:r>
              <a:rPr lang="x-none" sz="1700" b="1" smtClean="0">
                <a:latin typeface="+mn-lt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x-none" altLang="en-US" sz="1700" b="1" smtClean="0">
                <a:solidFill>
                  <a:srgbClr val="0000FF"/>
                </a:solidFill>
                <a:cs typeface="Arial" panose="020B0604020202020204" pitchFamily="34" charset="0"/>
              </a:rPr>
              <a:t>Остали расходи </a:t>
            </a:r>
            <a:r>
              <a:rPr lang="x-none" altLang="en-US" sz="1700" smtClean="0">
                <a:cs typeface="Arial" panose="020B0604020202020204" pitchFamily="34" charset="0"/>
              </a:rPr>
              <a:t>су </a:t>
            </a:r>
            <a:r>
              <a:rPr lang="sr-Cyrl-CS" altLang="en-US" sz="1700" dirty="0" smtClean="0">
                <a:cs typeface="Arial" panose="020B0604020202020204" pitchFamily="34" charset="0"/>
              </a:rPr>
              <a:t>повећани</a:t>
            </a:r>
            <a:r>
              <a:rPr lang="x-none" altLang="en-US" sz="1700" smtClean="0">
                <a:cs typeface="Arial" panose="020B0604020202020204" pitchFamily="34" charset="0"/>
              </a:rPr>
              <a:t> </a:t>
            </a:r>
            <a:r>
              <a:rPr lang="x-none" altLang="en-US" sz="1700" smtClean="0"/>
              <a:t>за </a:t>
            </a:r>
            <a:r>
              <a:rPr lang="sr-Cyrl-CS" altLang="en-US" sz="1700" dirty="0" smtClean="0"/>
              <a:t>151.021,69 </a:t>
            </a:r>
            <a:r>
              <a:rPr lang="x-none" altLang="en-US" sz="1700" smtClean="0"/>
              <a:t>динара</a:t>
            </a:r>
            <a:endParaRPr lang="sr-Cyrl-CS" altLang="en-US" sz="17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x-none" sz="1700" b="1" smtClean="0">
                <a:solidFill>
                  <a:srgbClr val="0000FF"/>
                </a:solidFill>
                <a:cs typeface="Arial" panose="020B0604020202020204" pitchFamily="34" charset="0"/>
              </a:rPr>
              <a:t>Капитални </a:t>
            </a:r>
            <a:r>
              <a:rPr lang="x-none" sz="1700" b="1" smtClean="0">
                <a:solidFill>
                  <a:srgbClr val="0000FF"/>
                </a:solidFill>
                <a:cs typeface="Arial" panose="020B0604020202020204" pitchFamily="34" charset="0"/>
              </a:rPr>
              <a:t>издаци </a:t>
            </a:r>
            <a:r>
              <a:rPr lang="x-none" sz="1700" smtClean="0"/>
              <a:t>су</a:t>
            </a:r>
            <a:r>
              <a:rPr lang="x-none" sz="1700" b="1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sr-Cyrl-CS" sz="1700" dirty="0" smtClean="0"/>
              <a:t>повећани</a:t>
            </a:r>
            <a:r>
              <a:rPr lang="x-none" sz="1700" smtClean="0"/>
              <a:t> </a:t>
            </a:r>
            <a:r>
              <a:rPr lang="x-none" sz="1700" smtClean="0">
                <a:cs typeface="Arial" panose="020B0604020202020204" pitchFamily="34" charset="0"/>
              </a:rPr>
              <a:t>за </a:t>
            </a:r>
            <a:r>
              <a:rPr lang="sr-Cyrl-CS" sz="1700" dirty="0" smtClean="0">
                <a:cs typeface="Arial" panose="020B0604020202020204" pitchFamily="34" charset="0"/>
              </a:rPr>
              <a:t>62.210.465,91</a:t>
            </a:r>
            <a:r>
              <a:rPr lang="x-none" sz="1700" smtClean="0">
                <a:cs typeface="Arial" panose="020B0604020202020204" pitchFamily="34" charset="0"/>
              </a:rPr>
              <a:t> динара</a:t>
            </a:r>
            <a:endParaRPr lang="en-US" sz="1700" dirty="0" smtClean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sr-Cyrl-CS" sz="1700" dirty="0" smtClean="0"/>
          </a:p>
          <a:p>
            <a:pPr>
              <a:buFont typeface="Arial" panose="020B0604020202020204" pitchFamily="34" charset="0"/>
              <a:buChar char="•"/>
            </a:pPr>
            <a:endParaRPr lang="sr-Cyrl-CS" altLang="en-US" sz="1700" dirty="0" smtClean="0"/>
          </a:p>
          <a:p>
            <a:pPr>
              <a:buFont typeface="Arial" panose="020B0604020202020204" pitchFamily="34" charset="0"/>
              <a:buChar char="•"/>
            </a:pPr>
            <a:endParaRPr lang="sr-Cyrl-CS" altLang="en-US" sz="1700" dirty="0" smtClean="0"/>
          </a:p>
          <a:p>
            <a:pPr>
              <a:buFont typeface="Arial" panose="020B0604020202020204" pitchFamily="34" charset="0"/>
              <a:buChar char="•"/>
            </a:pPr>
            <a:endParaRPr lang="x-none" altLang="en-US" sz="1700" smtClean="0">
              <a:latin typeface="+mn-lt"/>
              <a:cs typeface="Arial" panose="020B0604020202020204" pitchFamily="34" charset="0"/>
            </a:endParaRPr>
          </a:p>
          <a:p>
            <a:endParaRPr lang="en-US" sz="17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x-non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xmlns="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2820988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x-none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:a16="http://schemas.microsoft.com/office/drawing/2014/main" xmlns="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4625975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x-none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x-none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1730198"/>
              </p:ext>
            </p:extLst>
          </p:nvPr>
        </p:nvGraphicFramePr>
        <p:xfrm>
          <a:off x="91846" y="767322"/>
          <a:ext cx="8960308" cy="559063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:a16="http://schemas.microsoft.com/office/drawing/2014/main" xmlns="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:a16="http://schemas.microsoft.com/office/drawing/2014/main" xmlns="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Средства из Одлуке о буџету </a:t>
                      </a:r>
                      <a:r>
                        <a:rPr lang="x-none" sz="1200"/>
                        <a:t>за </a:t>
                      </a:r>
                      <a:r>
                        <a:rPr lang="x-none" sz="1200" smtClean="0"/>
                        <a:t>20</a:t>
                      </a:r>
                      <a:r>
                        <a:rPr lang="sr-Cyrl-CS" sz="1200" dirty="0" smtClean="0"/>
                        <a:t>21</a:t>
                      </a:r>
                      <a:r>
                        <a:rPr lang="x-none" sz="1200" smtClean="0"/>
                        <a:t>. </a:t>
                      </a:r>
                      <a:r>
                        <a:rPr lang="x-none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x-none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3.271.980,00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0,62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117.847.000,00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22,30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1.600.000,00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0,30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250.000,00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0,05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8.650.000,00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1,</a:t>
                      </a:r>
                      <a:r>
                        <a:rPr lang="sr-Cyrl-CS" sz="1000" dirty="0" smtClean="0"/>
                        <a:t>64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34.705.000,00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6,57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57.390.000,00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</a:t>
                      </a:r>
                      <a:r>
                        <a:rPr lang="sr-Cyrl-CS" sz="1000" dirty="0" smtClean="0"/>
                        <a:t>0,86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52.383.290,00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9,91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41.150.000,0</a:t>
                      </a:r>
                      <a:r>
                        <a:rPr lang="sr-Latn-C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7,79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16.625.000,00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3,15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23.268.000,00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4,40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11.760.000,00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2,23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26.983.000,00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5,11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16.090.000,00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3,05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2639953"/>
                  </a:ext>
                </a:extLst>
              </a:tr>
              <a:tr h="314621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95.905.550,00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18,15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19.921.180,00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3,77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600.000,00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0,1</a:t>
                      </a:r>
                      <a:r>
                        <a:rPr lang="sr-Latn-C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978124"/>
                  </a:ext>
                </a:extLst>
              </a:tr>
              <a:tr h="152353">
                <a:tc>
                  <a:txBody>
                    <a:bodyPr/>
                    <a:lstStyle/>
                    <a:p>
                      <a:r>
                        <a:rPr lang="x-none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dirty="0" smtClean="0"/>
                        <a:t>528.400.000,00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Documents and Settings\mpopovic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28604"/>
            <a:ext cx="3314700" cy="1785950"/>
          </a:xfrm>
          <a:prstGeom prst="rect">
            <a:avLst/>
          </a:prstGeom>
          <a:noFill/>
        </p:spPr>
      </p:pic>
      <p:pic>
        <p:nvPicPr>
          <p:cNvPr id="1027" name="Picture 3" descr="C:\Documents and Settings\mpopovic\Desktop\Srednja-škola-Nikola-Tesla-Batočin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357166"/>
            <a:ext cx="3786214" cy="20002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8" name="Picture 4" descr="C:\Documents and Settings\mpopovic\Desktop\44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3286124"/>
            <a:ext cx="4000528" cy="2997000"/>
          </a:xfrm>
          <a:prstGeom prst="rect">
            <a:avLst/>
          </a:prstGeom>
          <a:noFill/>
        </p:spPr>
      </p:pic>
      <p:pic>
        <p:nvPicPr>
          <p:cNvPr id="1029" name="Picture 5" descr="C:\Documents and Settings\mpopovic\Desktop\Opstin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21137149">
            <a:off x="4626241" y="4460556"/>
            <a:ext cx="3973265" cy="2140460"/>
          </a:xfrm>
          <a:prstGeom prst="rect">
            <a:avLst/>
          </a:prstGeom>
          <a:noFill/>
        </p:spPr>
      </p:pic>
      <p:pic>
        <p:nvPicPr>
          <p:cNvPr id="1030" name="Picture 6" descr="C:\Documents and Settings\mpopovic\Desktop\skola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72066" y="2714620"/>
            <a:ext cx="2943212" cy="1714513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x-none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E67EA4FA-4D59-480A-942F-8112EB0273F8}"/>
              </a:ext>
            </a:extLst>
          </p:cNvPr>
          <p:cNvGraphicFramePr>
            <a:graphicFrameLocks/>
          </p:cNvGraphicFramePr>
          <p:nvPr/>
        </p:nvGraphicFramePr>
        <p:xfrm>
          <a:off x="1000100" y="1285860"/>
          <a:ext cx="7305675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FD690970-CB48-4F14-9964-6D469EC66B8B}"/>
              </a:ext>
            </a:extLst>
          </p:cNvPr>
          <p:cNvGraphicFramePr/>
          <p:nvPr/>
        </p:nvGraphicFramePr>
        <p:xfrm>
          <a:off x="714348" y="1357298"/>
          <a:ext cx="7529516" cy="4714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x-none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E67EA4FA-4D59-480A-942F-8112EB0273F8}"/>
              </a:ext>
            </a:extLst>
          </p:cNvPr>
          <p:cNvGraphicFramePr>
            <a:graphicFrameLocks/>
          </p:cNvGraphicFramePr>
          <p:nvPr/>
        </p:nvGraphicFramePr>
        <p:xfrm>
          <a:off x="1000100" y="1285860"/>
          <a:ext cx="7305675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E67EA4FA-4D59-480A-942F-8112EB0273F8}"/>
              </a:ext>
            </a:extLst>
          </p:cNvPr>
          <p:cNvGraphicFramePr>
            <a:graphicFrameLocks/>
          </p:cNvGraphicFramePr>
          <p:nvPr/>
        </p:nvGraphicFramePr>
        <p:xfrm>
          <a:off x="714348" y="1214422"/>
          <a:ext cx="757242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45339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97567911"/>
              </p:ext>
            </p:extLst>
          </p:nvPr>
        </p:nvGraphicFramePr>
        <p:xfrm>
          <a:off x="642910" y="2000240"/>
          <a:ext cx="7488833" cy="2613798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x-none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Средства из Одлуке о буџету </a:t>
                      </a:r>
                      <a:r>
                        <a:rPr lang="x-none" sz="1200"/>
                        <a:t>за </a:t>
                      </a:r>
                      <a:r>
                        <a:rPr lang="x-none" sz="1200" smtClean="0"/>
                        <a:t>20</a:t>
                      </a:r>
                      <a:r>
                        <a:rPr lang="sr-Cyrl-CS" sz="1200" dirty="0" smtClean="0"/>
                        <a:t>21</a:t>
                      </a:r>
                      <a:r>
                        <a:rPr lang="x-none" sz="1200" smtClean="0"/>
                        <a:t>. </a:t>
                      </a:r>
                      <a:r>
                        <a:rPr lang="x-none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x-none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8.615.680,00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1,84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500" dirty="0">
                          <a:effectLst/>
                          <a:latin typeface="+mn-lt"/>
                          <a:ea typeface="Times New Roman"/>
                        </a:rPr>
                        <a:t>Председник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7.637.000,00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1,42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500" dirty="0">
                          <a:effectLst/>
                        </a:rPr>
                        <a:t>Општинско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веће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3.668.500,00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0,16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426.800.530,00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 82,91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err="1" smtClean="0">
                          <a:effectLst/>
                        </a:rPr>
                        <a:t>Месне</a:t>
                      </a:r>
                      <a:r>
                        <a:rPr lang="en-US" sz="1500" dirty="0" smtClean="0">
                          <a:effectLst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4.782.000,00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0,73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500" dirty="0" smtClean="0">
                          <a:effectLst/>
                          <a:latin typeface="+mj-lt"/>
                          <a:ea typeface="Times New Roman"/>
                        </a:rPr>
                        <a:t>Културни центар “Доситеј Обрадовић”</a:t>
                      </a:r>
                      <a:endParaRPr lang="en-US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15.203.000,00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2,65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3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500" dirty="0" smtClean="0">
                          <a:effectLst/>
                        </a:rPr>
                        <a:t>Народна </a:t>
                      </a:r>
                      <a:r>
                        <a:rPr lang="sr-Cyrl-CS" sz="1500" dirty="0" smtClean="0">
                          <a:effectLst/>
                        </a:rPr>
                        <a:t>библиотека </a:t>
                      </a:r>
                      <a:r>
                        <a:rPr lang="sr-Cyrl-CS" sz="1500" dirty="0" smtClean="0">
                          <a:effectLst/>
                        </a:rPr>
                        <a:t>“Вук Караџић”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8.426.290,00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1,55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effectLst/>
                        </a:rPr>
                        <a:t>П</a:t>
                      </a:r>
                      <a:r>
                        <a:rPr lang="x-none" sz="1500" smtClean="0">
                          <a:effectLst/>
                        </a:rPr>
                        <a:t>редшколска установа </a:t>
                      </a:r>
                      <a:r>
                        <a:rPr lang="sr-Cyrl-CS" sz="1500" dirty="0" smtClean="0">
                          <a:effectLst/>
                        </a:rPr>
                        <a:t>“Полетарац”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8.518.710,00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8,90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262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7613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97453060"/>
              </p:ext>
            </p:extLst>
          </p:nvPr>
        </p:nvGraphicFramePr>
        <p:xfrm>
          <a:off x="899592" y="1340769"/>
          <a:ext cx="7560841" cy="4144117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189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803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x-none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x-none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Latn-CS" sz="1500" dirty="0" smtClean="0">
                          <a:effectLst/>
                        </a:rPr>
                        <a:t>2</a:t>
                      </a:r>
                      <a:r>
                        <a:rPr lang="sr-Cyrl-CS" sz="1500" dirty="0" smtClean="0">
                          <a:effectLst/>
                        </a:rPr>
                        <a:t>1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CS" sz="1500" dirty="0" smtClean="0">
                          <a:effectLst/>
                        </a:rPr>
                        <a:t>22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</a:t>
                      </a:r>
                      <a:r>
                        <a:rPr lang="sr-Cyrl-CS" sz="1500" dirty="0" smtClean="0">
                          <a:effectLst/>
                        </a:rPr>
                        <a:t>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зелене пијаце у Баточини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улице Краља Петра </a:t>
                      </a:r>
                      <a:r>
                        <a:rPr lang="sr-Latn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I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53.000.000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Рехабилитација пута Баточина-Лапово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140.000.000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7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b="1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Рехабилитација пута Бадњевац-Ресник</a:t>
                      </a: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2.</a:t>
                      </a: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Уређење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водотокова другог реда на територији општине Баточина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5.600.000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4.600.000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зграда основне школе у </a:t>
                      </a: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издвојеном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одељењу 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 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Брзану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120.000.000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спортско рекреационог </a:t>
                      </a: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комплекса</a:t>
                      </a:r>
                      <a:endParaRPr lang="en-US" sz="1100" dirty="0" smtClean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7.200.000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7.200.000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7.200.000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Уређење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индустријске зоне “Жировничко поље”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52.000.000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секундарне мреже водовода у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насељу Брзан</a:t>
                      </a:r>
                      <a:endParaRPr lang="en-US" sz="1100" dirty="0" smtClean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146</a:t>
                      </a: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.000</a:t>
                      </a: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0.000</a:t>
                      </a: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Проширење канализационе мреже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14.000.000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x-none" sz="3000" dirty="0"/>
              <a:t>Најважнији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217427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F7CB4A-67E9-4969-9378-2F9471CD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686"/>
          </a:xfrm>
        </p:spPr>
        <p:txBody>
          <a:bodyPr>
            <a:normAutofit/>
          </a:bodyPr>
          <a:lstStyle/>
          <a:p>
            <a:r>
              <a:rPr lang="x-none" sz="2800" dirty="0"/>
              <a:t>Најважнији пројекти од интереса за локалну заједницу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:a16="http://schemas.microsoft.com/office/drawing/2014/main" xmlns="" id="{331EDB91-2BB9-44DA-8764-415DB494F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48133880"/>
              </p:ext>
            </p:extLst>
          </p:nvPr>
        </p:nvGraphicFramePr>
        <p:xfrm>
          <a:off x="457200" y="1340768"/>
          <a:ext cx="7751203" cy="4696561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294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69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801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x-none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x-none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8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CS" sz="1500" dirty="0" smtClean="0">
                          <a:effectLst/>
                        </a:rPr>
                        <a:t>2</a:t>
                      </a:r>
                      <a:r>
                        <a:rPr lang="sr-Latn-CS" sz="1500" dirty="0" smtClean="0">
                          <a:effectLst/>
                        </a:rPr>
                        <a:t>1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CS" sz="1500" dirty="0" smtClean="0">
                          <a:effectLst/>
                        </a:rPr>
                        <a:t>2</a:t>
                      </a:r>
                      <a:r>
                        <a:rPr lang="sr-Latn-CS" sz="1500" dirty="0" smtClean="0">
                          <a:effectLst/>
                        </a:rPr>
                        <a:t>2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</a:t>
                      </a:r>
                      <a:r>
                        <a:rPr lang="sr-Latn-CS" sz="1500" dirty="0" smtClean="0">
                          <a:effectLst/>
                        </a:rPr>
                        <a:t>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зелене пијаце у Баточини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63.000.000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зграда основне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школе у 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издвојен</a:t>
                      </a:r>
                      <a:r>
                        <a:rPr lang="sr-Latn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o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м одељењу 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Брзану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120.000.000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Уређење индустријске зоне “Жировничко поље”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52.000.000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20.000.000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22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b="1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Уређење корита реке Лепенице</a:t>
                      </a: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40.000.000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секундарне мреже водовода у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насељу Брзан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146.000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Реконструкције улице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Краља Петра </a:t>
                      </a:r>
                      <a:r>
                        <a:rPr lang="sr-Latn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I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53.000.000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</a:t>
                      </a: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зграда</a:t>
                      </a:r>
                      <a:r>
                        <a:rPr lang="sr-Latn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</a:t>
                      </a: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основне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школе у Баточини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191.200.000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зграде средње школе у Баточини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98.000.000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спортско рекреационог </a:t>
                      </a: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комплекс</a:t>
                      </a:r>
                      <a:r>
                        <a:rPr lang="sr-Latn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a</a:t>
                      </a:r>
                      <a:r>
                        <a:rPr lang="sr-Latn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7.2</a:t>
                      </a: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7.2</a:t>
                      </a: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7.2</a:t>
                      </a: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Рехабилитација  пута Баточина-Лапово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140.000.000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Израда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просторног плана општине Баточина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6.000.000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постројења за пречишћавање отпадних вода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110.000.000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20794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x-none" dirty="0"/>
          </a:p>
          <a:p>
            <a:pPr marL="0" indent="0" algn="just">
              <a:buNone/>
            </a:pPr>
            <a:r>
              <a:rPr lang="x-none" dirty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x-none" dirty="0"/>
          </a:p>
          <a:p>
            <a:pPr marL="0" indent="0" algn="just">
              <a:buNone/>
            </a:pPr>
            <a:r>
              <a:rPr lang="sr-Cyrl-CS" dirty="0" smtClean="0"/>
              <a:t>	</a:t>
            </a:r>
            <a:r>
              <a:rPr lang="x-none" smtClean="0"/>
              <a:t>Уколико </a:t>
            </a:r>
            <a:r>
              <a:rPr lang="x-none" dirty="0"/>
              <a:t>сте заинтересовани да сагледате у целини Одлуку о буџету </a:t>
            </a:r>
            <a:r>
              <a:rPr lang="x-none"/>
              <a:t>општине </a:t>
            </a:r>
            <a:r>
              <a:rPr lang="sr-Cyrl-CS" dirty="0" smtClean="0"/>
              <a:t>Баточина</a:t>
            </a:r>
            <a:r>
              <a:rPr lang="x-none" smtClean="0">
                <a:solidFill>
                  <a:srgbClr val="FF0000"/>
                </a:solidFill>
              </a:rPr>
              <a:t>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Cyrl-CS" dirty="0" smtClean="0"/>
              <a:t>21</a:t>
            </a:r>
            <a:r>
              <a:rPr lang="x-none" smtClean="0"/>
              <a:t>. </a:t>
            </a:r>
            <a:r>
              <a:rPr lang="x-none" dirty="0"/>
              <a:t>годину, исту можете преузети на следећем </a:t>
            </a:r>
            <a:r>
              <a:rPr lang="x-none"/>
              <a:t>линку </a:t>
            </a:r>
            <a:r>
              <a:rPr lang="sr-Cyrl-CS" dirty="0" smtClean="0"/>
              <a:t>званичне </a:t>
            </a:r>
            <a:r>
              <a:rPr lang="x-none" smtClean="0"/>
              <a:t>интернет </a:t>
            </a:r>
            <a:r>
              <a:rPr lang="x-none"/>
              <a:t>странице </a:t>
            </a:r>
            <a:r>
              <a:rPr lang="sr-Cyrl-CS" dirty="0" smtClean="0"/>
              <a:t>општине Баточина</a:t>
            </a:r>
            <a:r>
              <a:rPr lang="x-none" smtClean="0"/>
              <a:t>: </a:t>
            </a:r>
            <a:r>
              <a:rPr lang="en-US" dirty="0" err="1" smtClean="0">
                <a:hlinkClick r:id="rId2"/>
              </a:rPr>
              <a:t>http://www.sobatocina.org.rs/budzet.html</a:t>
            </a:r>
            <a:r>
              <a:rPr lang="x-none" smtClean="0">
                <a:solidFill>
                  <a:srgbClr val="FF0000"/>
                </a:solidFill>
              </a:rPr>
              <a:t>  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x-none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Како настаје буџет општине</a:t>
            </a:r>
            <a:r>
              <a:rPr lang="en-US" dirty="0"/>
              <a:t>?</a:t>
            </a:r>
            <a:endParaRPr lang="x-none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x-none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x-none" dirty="0"/>
              <a:t>Ко учествује у буџетском процесу</a:t>
            </a:r>
            <a:r>
              <a:rPr lang="en-US" dirty="0"/>
              <a:t>?</a:t>
            </a:r>
            <a:endParaRPr lang="x-none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x-none" dirty="0"/>
              <a:t>На основу чега се доноси буџет</a:t>
            </a:r>
            <a:r>
              <a:rPr lang="en-US" dirty="0"/>
              <a:t>?</a:t>
            </a:r>
            <a:endParaRPr lang="x-none" dirty="0"/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Структура планираних прихода и примања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Latn-CS" dirty="0" smtClean="0"/>
              <a:t>2</a:t>
            </a:r>
            <a:r>
              <a:rPr lang="sr-Cyrl-CS" dirty="0" smtClean="0"/>
              <a:t>1</a:t>
            </a:r>
            <a:r>
              <a:rPr lang="x-none" smtClean="0"/>
              <a:t>. </a:t>
            </a:r>
            <a:r>
              <a:rPr lang="x-none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Шта се променило у односу </a:t>
            </a:r>
            <a:r>
              <a:rPr lang="x-none"/>
              <a:t>на </a:t>
            </a:r>
            <a:r>
              <a:rPr lang="x-none" smtClean="0"/>
              <a:t>20</a:t>
            </a:r>
            <a:r>
              <a:rPr lang="sr-Cyrl-CS" dirty="0" smtClean="0"/>
              <a:t>20</a:t>
            </a:r>
            <a:r>
              <a:rPr lang="x-none" smtClean="0"/>
              <a:t>. </a:t>
            </a:r>
            <a:r>
              <a:rPr lang="x-none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На шта се троше јавна средства</a:t>
            </a:r>
            <a:r>
              <a:rPr lang="en-US" dirty="0"/>
              <a:t>?</a:t>
            </a:r>
            <a:endParaRPr lang="x-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x-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Структура планираних расхода и издатака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Latn-CS" dirty="0" smtClean="0"/>
              <a:t>2</a:t>
            </a:r>
            <a:r>
              <a:rPr lang="sr-Cyrl-CS" dirty="0" smtClean="0"/>
              <a:t>1</a:t>
            </a:r>
            <a:r>
              <a:rPr lang="x-none" smtClean="0"/>
              <a:t>. </a:t>
            </a:r>
            <a:r>
              <a:rPr lang="x-none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Шта се променило у односу </a:t>
            </a:r>
            <a:r>
              <a:rPr lang="x-none"/>
              <a:t>на </a:t>
            </a:r>
            <a:r>
              <a:rPr lang="x-none" smtClean="0"/>
              <a:t>20</a:t>
            </a:r>
            <a:r>
              <a:rPr lang="sr-Cyrl-CS" dirty="0" smtClean="0"/>
              <a:t>20</a:t>
            </a:r>
            <a:r>
              <a:rPr lang="x-none" smtClean="0"/>
              <a:t>. </a:t>
            </a:r>
            <a:r>
              <a:rPr lang="x-none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Најважнији капитални пројекти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Најважнији пројекти од интереса за локалну заједницу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dirty="0"/>
              <a:t>	</a:t>
            </a:r>
            <a:r>
              <a:rPr lang="x-none" b="1" dirty="0"/>
              <a:t>Драги суграђани и </a:t>
            </a:r>
            <a:r>
              <a:rPr lang="x-none" b="1" dirty="0" err="1"/>
              <a:t>суграђанке</a:t>
            </a:r>
            <a:r>
              <a:rPr lang="x-none" b="1" dirty="0"/>
              <a:t>,</a:t>
            </a:r>
          </a:p>
          <a:p>
            <a:endParaRPr lang="en-US" dirty="0"/>
          </a:p>
          <a:p>
            <a:pPr algn="just"/>
            <a:r>
              <a:rPr lang="x-none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x-none" dirty="0"/>
              <a:t>	Грађански буџет представља сажет и јасан приказ Одлуке о буџету </a:t>
            </a:r>
            <a:r>
              <a:rPr lang="x-none"/>
              <a:t>општине</a:t>
            </a:r>
            <a:r>
              <a:rPr lang="x-none">
                <a:solidFill>
                  <a:srgbClr val="FF0000"/>
                </a:solidFill>
              </a:rPr>
              <a:t> </a:t>
            </a:r>
            <a:r>
              <a:rPr lang="sr-Cyrl-CS" dirty="0" smtClean="0"/>
              <a:t>Баточина</a:t>
            </a:r>
            <a:r>
              <a:rPr lang="x-none" smtClean="0">
                <a:solidFill>
                  <a:srgbClr val="FF0000"/>
                </a:solidFill>
              </a:rPr>
              <a:t>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Latn-CS" dirty="0" smtClean="0"/>
              <a:t>2</a:t>
            </a:r>
            <a:r>
              <a:rPr lang="sr-Cyrl-CS" dirty="0" smtClean="0"/>
              <a:t>1</a:t>
            </a:r>
            <a:r>
              <a:rPr lang="x-none" smtClean="0"/>
              <a:t>. </a:t>
            </a:r>
            <a:r>
              <a:rPr lang="x-none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x-none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x-none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у </a:t>
            </a:r>
            <a:r>
              <a:rPr lang="ru-RU" dirty="0"/>
              <a:t>заједничком постављању циљева, дефинисању приоритета и планирању развоја наше општине.</a:t>
            </a:r>
            <a:endParaRPr lang="x-none" dirty="0"/>
          </a:p>
          <a:p>
            <a:pPr algn="r"/>
            <a:endParaRPr lang="x-none" dirty="0"/>
          </a:p>
          <a:p>
            <a:pPr algn="r"/>
            <a:r>
              <a:rPr lang="sr-Cyrl-CS" dirty="0" smtClean="0"/>
              <a:t>Здравко Младеновић</a:t>
            </a:r>
            <a:endParaRPr lang="x-none" dirty="0"/>
          </a:p>
          <a:p>
            <a:pPr algn="r"/>
            <a:r>
              <a:rPr lang="x-none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05105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x-none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5"/>
            <a:ext cx="4038600" cy="2408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Народна библиотека «Вук Караџић»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cs typeface="Calibri" panose="020F0502020204030204" pitchFamily="34" charset="0"/>
              </a:rPr>
              <a:t>Културни </a:t>
            </a:r>
            <a:r>
              <a:rPr lang="ru-RU" altLang="en-US" sz="1700" dirty="0" smtClean="0">
                <a:cs typeface="Calibri" panose="020F0502020204030204" pitchFamily="34" charset="0"/>
              </a:rPr>
              <a:t>центар «Доситеј Обрадовић»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cs typeface="Calibri" panose="020F0502020204030204" pitchFamily="34" charset="0"/>
              </a:rPr>
              <a:t>Предшколска </a:t>
            </a:r>
            <a:r>
              <a:rPr lang="ru-RU" altLang="en-US" sz="1700" dirty="0" smtClean="0">
                <a:cs typeface="Calibri" panose="020F0502020204030204" pitchFamily="34" charset="0"/>
              </a:rPr>
              <a:t>установа «Полетарац»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cs typeface="Calibri" panose="020F0502020204030204" pitchFamily="34" charset="0"/>
              </a:rPr>
              <a:t>Месне 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Дом здравља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Центар </a:t>
            </a:r>
            <a:r>
              <a:rPr lang="ru-RU" altLang="en-US" sz="1700" dirty="0">
                <a:cs typeface="Calibri" panose="020F0502020204030204" pitchFamily="34" charset="0"/>
              </a:rPr>
              <a:t>за социјални </a:t>
            </a:r>
            <a:r>
              <a:rPr lang="ru-RU" altLang="en-US" sz="1700" dirty="0" smtClean="0">
                <a:cs typeface="Calibri" panose="020F0502020204030204" pitchFamily="34" charset="0"/>
              </a:rPr>
              <a:t>рад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x-none" sz="3000" b="1" dirty="0"/>
              <a:t>Како настаје буџет 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z="1700" b="1" dirty="0"/>
              <a:t>БУЏЕТ </a:t>
            </a:r>
            <a:r>
              <a:rPr lang="x-none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Приликом дефинисања овог, за </a:t>
            </a:r>
            <a:r>
              <a:rPr lang="x-none" sz="1700"/>
              <a:t>општину </a:t>
            </a:r>
            <a:r>
              <a:rPr lang="sr-Cyrl-CS" sz="1700" dirty="0" smtClean="0"/>
              <a:t>Баточина</a:t>
            </a:r>
            <a:r>
              <a:rPr lang="x-none" sz="1700" smtClean="0"/>
              <a:t> </a:t>
            </a:r>
            <a:r>
              <a:rPr lang="x-none" sz="1700" dirty="0"/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xmlns="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dirty="0"/>
              <a:t>Грађани и њихова удружења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2061442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smtClean="0"/>
              <a:t>Јавн</a:t>
            </a:r>
            <a:r>
              <a:rPr lang="sr-Cyrl-CS" sz="1000" dirty="0" smtClean="0"/>
              <a:t>о </a:t>
            </a:r>
            <a:r>
              <a:rPr lang="x-none" sz="1000" smtClean="0"/>
              <a:t>предузећ</a:t>
            </a:r>
            <a:r>
              <a:rPr lang="sr-Cyrl-CS" sz="1000" dirty="0" smtClean="0"/>
              <a:t>е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x-none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195913323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x-none" sz="2800" b="1" dirty="0"/>
              <a:t>Како се пуни општинска каса?</a:t>
            </a:r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x-none" sz="1700" dirty="0"/>
              <a:t>Укупни </a:t>
            </a:r>
            <a:r>
              <a:rPr lang="x-none" sz="1700" b="1" dirty="0"/>
              <a:t>јавни приходи и примања </a:t>
            </a:r>
            <a:r>
              <a:rPr lang="x-none" sz="1700"/>
              <a:t>општине </a:t>
            </a:r>
            <a:r>
              <a:rPr lang="sr-Cyrl-CS" sz="1700" dirty="0" smtClean="0"/>
              <a:t>Баточина</a:t>
            </a:r>
            <a:r>
              <a:rPr lang="x-none" sz="1700" smtClean="0"/>
              <a:t> </a:t>
            </a:r>
            <a:r>
              <a:rPr lang="x-none" sz="1700"/>
              <a:t>за </a:t>
            </a:r>
            <a:r>
              <a:rPr lang="x-none" sz="1700" smtClean="0"/>
              <a:t>20</a:t>
            </a:r>
            <a:r>
              <a:rPr lang="sr-Latn-CS" sz="1700" dirty="0" smtClean="0"/>
              <a:t>2</a:t>
            </a:r>
            <a:r>
              <a:rPr lang="sr-Cyrl-CS" sz="1700" dirty="0" smtClean="0"/>
              <a:t>1</a:t>
            </a:r>
            <a:r>
              <a:rPr lang="x-none" sz="1700" smtClean="0"/>
              <a:t>. </a:t>
            </a:r>
            <a:r>
              <a:rPr lang="x-none" sz="1700" dirty="0"/>
              <a:t>годину износе</a:t>
            </a:r>
          </a:p>
          <a:p>
            <a:pPr algn="just"/>
            <a:endParaRPr lang="x-none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x-none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x-none" sz="1700" dirty="0"/>
              <a:t>Одлуком о буџету </a:t>
            </a:r>
            <a:r>
              <a:rPr lang="x-none" sz="1700"/>
              <a:t>општине  </a:t>
            </a:r>
            <a:r>
              <a:rPr lang="sr-Cyrl-CS" sz="1700" dirty="0" smtClean="0"/>
              <a:t>Баточина</a:t>
            </a:r>
            <a:r>
              <a:rPr lang="x-none" sz="1700" smtClean="0"/>
              <a:t>  </a:t>
            </a:r>
            <a:r>
              <a:rPr lang="x-none" sz="1700"/>
              <a:t>за </a:t>
            </a:r>
            <a:r>
              <a:rPr lang="x-none" sz="1700" smtClean="0"/>
              <a:t>20</a:t>
            </a:r>
            <a:r>
              <a:rPr lang="sr-Latn-CS" sz="1700" dirty="0" smtClean="0"/>
              <a:t>2</a:t>
            </a:r>
            <a:r>
              <a:rPr lang="sr-Cyrl-CS" sz="1700" dirty="0" smtClean="0"/>
              <a:t>1</a:t>
            </a:r>
            <a:r>
              <a:rPr lang="x-none" sz="1700" smtClean="0"/>
              <a:t>. </a:t>
            </a:r>
            <a:r>
              <a:rPr lang="x-none" sz="1700" dirty="0"/>
              <a:t>годину планирана су средства из буџета општине у износу </a:t>
            </a:r>
            <a:r>
              <a:rPr lang="x-none" sz="1700"/>
              <a:t>од</a:t>
            </a:r>
            <a:r>
              <a:rPr lang="en-GB" sz="1700" dirty="0"/>
              <a:t> </a:t>
            </a:r>
            <a:r>
              <a:rPr lang="sr-Cyrl-CS" sz="1700" dirty="0" smtClean="0">
                <a:solidFill>
                  <a:srgbClr val="FF0000"/>
                </a:solidFill>
              </a:rPr>
              <a:t>4</a:t>
            </a:r>
            <a:r>
              <a:rPr lang="sr-Latn-CS" sz="1700" dirty="0" smtClean="0">
                <a:solidFill>
                  <a:srgbClr val="FF0000"/>
                </a:solidFill>
              </a:rPr>
              <a:t>55</a:t>
            </a:r>
            <a:r>
              <a:rPr lang="sr-Cyrl-CS" sz="1700" dirty="0" smtClean="0">
                <a:solidFill>
                  <a:srgbClr val="FF0000"/>
                </a:solidFill>
              </a:rPr>
              <a:t>.</a:t>
            </a:r>
            <a:r>
              <a:rPr lang="sr-Latn-CS" sz="1700" dirty="0" smtClean="0">
                <a:solidFill>
                  <a:srgbClr val="FF0000"/>
                </a:solidFill>
              </a:rPr>
              <a:t>398</a:t>
            </a:r>
            <a:r>
              <a:rPr lang="sr-Cyrl-CS" sz="1700" dirty="0" smtClean="0">
                <a:solidFill>
                  <a:srgbClr val="FF0000"/>
                </a:solidFill>
              </a:rPr>
              <a:t>.</a:t>
            </a:r>
            <a:r>
              <a:rPr lang="sr-Latn-CS" sz="1700" dirty="0" smtClean="0">
                <a:solidFill>
                  <a:srgbClr val="FF0000"/>
                </a:solidFill>
              </a:rPr>
              <a:t>9</a:t>
            </a:r>
            <a:r>
              <a:rPr lang="sr-Cyrl-CS" sz="1700" dirty="0" smtClean="0">
                <a:solidFill>
                  <a:srgbClr val="FF0000"/>
                </a:solidFill>
              </a:rPr>
              <a:t>00,00 </a:t>
            </a:r>
            <a:r>
              <a:rPr lang="x-none" sz="1700" smtClean="0">
                <a:solidFill>
                  <a:srgbClr val="FF0000"/>
                </a:solidFill>
              </a:rPr>
              <a:t>динара</a:t>
            </a:r>
            <a:r>
              <a:rPr lang="x-none" sz="1700" dirty="0">
                <a:solidFill>
                  <a:srgbClr val="FF0000"/>
                </a:solidFill>
              </a:rPr>
              <a:t>, пренета средства из ранијих година у износу </a:t>
            </a:r>
            <a:r>
              <a:rPr lang="x-none" sz="1700">
                <a:solidFill>
                  <a:srgbClr val="FF0000"/>
                </a:solidFill>
              </a:rPr>
              <a:t>од </a:t>
            </a:r>
            <a:r>
              <a:rPr lang="sr-Latn-CS" sz="1700" dirty="0" smtClean="0">
                <a:solidFill>
                  <a:srgbClr val="FF0000"/>
                </a:solidFill>
              </a:rPr>
              <a:t>31</a:t>
            </a:r>
            <a:r>
              <a:rPr lang="sr-Cyrl-CS" sz="1700" dirty="0" smtClean="0">
                <a:solidFill>
                  <a:srgbClr val="FF0000"/>
                </a:solidFill>
              </a:rPr>
              <a:t>.</a:t>
            </a:r>
            <a:r>
              <a:rPr lang="sr-Latn-CS" sz="1700" dirty="0" smtClean="0">
                <a:solidFill>
                  <a:srgbClr val="FF0000"/>
                </a:solidFill>
              </a:rPr>
              <a:t>299</a:t>
            </a:r>
            <a:r>
              <a:rPr lang="sr-Cyrl-CS" sz="1700" dirty="0" smtClean="0">
                <a:solidFill>
                  <a:srgbClr val="FF0000"/>
                </a:solidFill>
              </a:rPr>
              <a:t>.</a:t>
            </a:r>
            <a:r>
              <a:rPr lang="sr-Latn-CS" sz="1700" dirty="0" smtClean="0">
                <a:solidFill>
                  <a:srgbClr val="FF0000"/>
                </a:solidFill>
              </a:rPr>
              <a:t>478</a:t>
            </a:r>
            <a:r>
              <a:rPr lang="sr-Cyrl-CS" sz="1700" dirty="0" smtClean="0">
                <a:solidFill>
                  <a:srgbClr val="FF0000"/>
                </a:solidFill>
              </a:rPr>
              <a:t>,00 </a:t>
            </a:r>
            <a:r>
              <a:rPr lang="x-none" sz="1700" smtClean="0">
                <a:solidFill>
                  <a:srgbClr val="FF0000"/>
                </a:solidFill>
              </a:rPr>
              <a:t>динара </a:t>
            </a:r>
            <a:r>
              <a:rPr lang="x-none" sz="1700" dirty="0">
                <a:solidFill>
                  <a:srgbClr val="FF0000"/>
                </a:solidFill>
              </a:rPr>
              <a:t>и средства из осталих извора у износу </a:t>
            </a:r>
            <a:r>
              <a:rPr lang="x-none" sz="1700">
                <a:solidFill>
                  <a:srgbClr val="FF0000"/>
                </a:solidFill>
              </a:rPr>
              <a:t>од </a:t>
            </a:r>
            <a:r>
              <a:rPr lang="sr-Latn-CS" sz="1700" dirty="0" smtClean="0">
                <a:solidFill>
                  <a:srgbClr val="FF0000"/>
                </a:solidFill>
              </a:rPr>
              <a:t>58</a:t>
            </a:r>
            <a:r>
              <a:rPr lang="sr-Cyrl-CS" sz="1700" dirty="0" smtClean="0">
                <a:solidFill>
                  <a:srgbClr val="FF0000"/>
                </a:solidFill>
              </a:rPr>
              <a:t>.</a:t>
            </a:r>
            <a:r>
              <a:rPr lang="sr-Latn-CS" sz="1700" dirty="0" smtClean="0">
                <a:solidFill>
                  <a:srgbClr val="FF0000"/>
                </a:solidFill>
              </a:rPr>
              <a:t>232</a:t>
            </a:r>
            <a:r>
              <a:rPr lang="sr-Cyrl-CS" sz="1700" dirty="0" smtClean="0">
                <a:solidFill>
                  <a:srgbClr val="FF0000"/>
                </a:solidFill>
              </a:rPr>
              <a:t>.</a:t>
            </a:r>
            <a:r>
              <a:rPr lang="sr-Latn-CS" sz="1700" dirty="0" smtClean="0">
                <a:solidFill>
                  <a:srgbClr val="FF0000"/>
                </a:solidFill>
              </a:rPr>
              <a:t>000</a:t>
            </a:r>
            <a:r>
              <a:rPr lang="sr-Cyrl-CS" sz="1700" dirty="0" smtClean="0">
                <a:solidFill>
                  <a:srgbClr val="FF0000"/>
                </a:solidFill>
              </a:rPr>
              <a:t>,</a:t>
            </a:r>
            <a:r>
              <a:rPr lang="sr-Latn-CS" sz="1700" dirty="0" smtClean="0">
                <a:solidFill>
                  <a:srgbClr val="FF0000"/>
                </a:solidFill>
              </a:rPr>
              <a:t>0</a:t>
            </a:r>
            <a:r>
              <a:rPr lang="sr-Cyrl-CS" sz="1700" dirty="0" smtClean="0">
                <a:solidFill>
                  <a:srgbClr val="FF0000"/>
                </a:solidFill>
              </a:rPr>
              <a:t>0 </a:t>
            </a:r>
            <a:r>
              <a:rPr lang="x-none" sz="1700" smtClean="0">
                <a:solidFill>
                  <a:srgbClr val="FF0000"/>
                </a:solidFill>
              </a:rPr>
              <a:t>динара</a:t>
            </a:r>
            <a:r>
              <a:rPr lang="x-none" sz="1700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xmlns="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4400" b="1" dirty="0" smtClean="0">
                <a:solidFill>
                  <a:srgbClr val="FF0000"/>
                </a:solidFill>
              </a:rPr>
              <a:t>528</a:t>
            </a:r>
            <a:r>
              <a:rPr lang="en-GB" sz="4400" b="1" dirty="0" smtClean="0">
                <a:solidFill>
                  <a:srgbClr val="FF0000"/>
                </a:solidFill>
              </a:rPr>
              <a:t> </a:t>
            </a:r>
            <a:r>
              <a:rPr lang="x-none" sz="3600" b="1" smtClean="0">
                <a:solidFill>
                  <a:srgbClr val="FF0000"/>
                </a:solidFill>
              </a:rPr>
              <a:t>мили</a:t>
            </a:r>
            <a:r>
              <a:rPr lang="sr-Cyrl-CS" sz="3600" b="1" dirty="0" smtClean="0">
                <a:solidFill>
                  <a:srgbClr val="FF0000"/>
                </a:solidFill>
              </a:rPr>
              <a:t>она</a:t>
            </a:r>
            <a:r>
              <a:rPr lang="x-none" sz="3600" b="1" smtClean="0">
                <a:solidFill>
                  <a:srgbClr val="FF0000"/>
                </a:solidFill>
              </a:rPr>
              <a:t> </a:t>
            </a:r>
            <a:r>
              <a:rPr lang="x-none" sz="3600" b="1" dirty="0">
                <a:solidFill>
                  <a:srgbClr val="FF0000"/>
                </a:solidFill>
              </a:rPr>
              <a:t>динара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5058</TotalTime>
  <Words>2183</Words>
  <Application>Microsoft Office PowerPoint</Application>
  <PresentationFormat>On-screen Show (4:3)</PresentationFormat>
  <Paragraphs>515</Paragraphs>
  <Slides>25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Custom Design</vt:lpstr>
      <vt:lpstr>ОПШТИНА БАТОЧИНА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2021. годину</vt:lpstr>
      <vt:lpstr>Структура планираних прихода и примања за 2020. годину</vt:lpstr>
      <vt:lpstr>Шта се променило у односу на 2020. годину?</vt:lpstr>
      <vt:lpstr>На шта се троше јавна средства?</vt:lpstr>
      <vt:lpstr>Slide 15</vt:lpstr>
      <vt:lpstr>Структура планираних расхода и издатака буџета за 2021. годину</vt:lpstr>
      <vt:lpstr>Структура планираних расхода и издатака буџета за 2021. годину</vt:lpstr>
      <vt:lpstr>Шта се променило у односу на 2020. годину?</vt:lpstr>
      <vt:lpstr>Расходи буџета по програмима</vt:lpstr>
      <vt:lpstr>Структура расхода по буџетским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Најважнији капитални пројекти</vt:lpstr>
      <vt:lpstr>Најважнији пројекти од интереса за локалну заједницу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mpopovic</cp:lastModifiedBy>
  <cp:revision>543</cp:revision>
  <cp:lastPrinted>2018-01-29T14:26:33Z</cp:lastPrinted>
  <dcterms:created xsi:type="dcterms:W3CDTF">2006-08-16T00:00:00Z</dcterms:created>
  <dcterms:modified xsi:type="dcterms:W3CDTF">2021-02-10T14:13:48Z</dcterms:modified>
</cp:coreProperties>
</file>